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handoutMasterIdLst>
    <p:handoutMasterId r:id="rId43"/>
  </p:handoutMasterIdLst>
  <p:sldIdLst>
    <p:sldId id="257" r:id="rId3"/>
    <p:sldId id="259" r:id="rId4"/>
    <p:sldId id="260" r:id="rId5"/>
    <p:sldId id="288" r:id="rId6"/>
    <p:sldId id="264" r:id="rId7"/>
    <p:sldId id="289" r:id="rId8"/>
    <p:sldId id="290" r:id="rId9"/>
    <p:sldId id="312" r:id="rId10"/>
    <p:sldId id="314" r:id="rId11"/>
    <p:sldId id="315" r:id="rId12"/>
    <p:sldId id="316" r:id="rId13"/>
    <p:sldId id="317" r:id="rId14"/>
    <p:sldId id="318" r:id="rId15"/>
    <p:sldId id="319" r:id="rId16"/>
    <p:sldId id="320" r:id="rId17"/>
    <p:sldId id="321" r:id="rId18"/>
    <p:sldId id="322" r:id="rId19"/>
    <p:sldId id="325" r:id="rId20"/>
    <p:sldId id="326" r:id="rId21"/>
    <p:sldId id="327" r:id="rId22"/>
    <p:sldId id="328" r:id="rId23"/>
    <p:sldId id="292" r:id="rId24"/>
    <p:sldId id="330" r:id="rId25"/>
    <p:sldId id="331" r:id="rId26"/>
    <p:sldId id="332" r:id="rId27"/>
    <p:sldId id="333" r:id="rId28"/>
    <p:sldId id="335" r:id="rId29"/>
    <p:sldId id="336" r:id="rId30"/>
    <p:sldId id="337" r:id="rId31"/>
    <p:sldId id="338" r:id="rId32"/>
    <p:sldId id="339" r:id="rId33"/>
    <p:sldId id="340" r:id="rId34"/>
    <p:sldId id="341" r:id="rId35"/>
    <p:sldId id="342" r:id="rId36"/>
    <p:sldId id="343" r:id="rId37"/>
    <p:sldId id="344" r:id="rId38"/>
    <p:sldId id="345" r:id="rId39"/>
    <p:sldId id="346" r:id="rId40"/>
    <p:sldId id="347" r:id="rId41"/>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7" Type="http://schemas.openxmlformats.org/officeDocument/2006/relationships/tags" Target="tags/tag139.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handoutMaster" Target="handoutMasters/handoutMaster1.xml"/><Relationship Id="rId42" Type="http://schemas.openxmlformats.org/officeDocument/2006/relationships/notesMaster" Target="notesMasters/notesMaster1.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tags" Target="../tags/tag93.xml"/><Relationship Id="rId1" Type="http://schemas.openxmlformats.org/officeDocument/2006/relationships/tags" Target="../tags/tag92.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tags" Target="../tags/tag99.xml"/><Relationship Id="rId1" Type="http://schemas.openxmlformats.org/officeDocument/2006/relationships/tags" Target="../tags/tag98.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tags" Target="../tags/tag101.xml"/><Relationship Id="rId1" Type="http://schemas.openxmlformats.org/officeDocument/2006/relationships/tags" Target="../tags/tag10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tags" Target="../tags/tag102.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jpeg"/><Relationship Id="rId2" Type="http://schemas.openxmlformats.org/officeDocument/2006/relationships/tags" Target="../tags/tag104.xml"/><Relationship Id="rId1" Type="http://schemas.openxmlformats.org/officeDocument/2006/relationships/tags" Target="../tags/tag103.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jpeg"/><Relationship Id="rId2" Type="http://schemas.openxmlformats.org/officeDocument/2006/relationships/tags" Target="../tags/tag106.xml"/><Relationship Id="rId1" Type="http://schemas.openxmlformats.org/officeDocument/2006/relationships/tags" Target="../tags/tag105.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tags" Target="../tags/tag11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6.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tags" Target="../tags/tag118.xml"/><Relationship Id="rId1" Type="http://schemas.openxmlformats.org/officeDocument/2006/relationships/tags" Target="../tags/tag11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9.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tags" Target="../tags/tag124.xml"/></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jpeg"/><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jpeg"/><Relationship Id="rId1" Type="http://schemas.openxmlformats.org/officeDocument/2006/relationships/tags" Target="../tags/tag12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jpeg"/><Relationship Id="rId1" Type="http://schemas.openxmlformats.org/officeDocument/2006/relationships/tags" Target="../tags/tag129.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jpeg"/><Relationship Id="rId1" Type="http://schemas.openxmlformats.org/officeDocument/2006/relationships/tags" Target="../tags/tag130.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1.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4.xml"/></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tags" Target="../tags/tag136.xml"/><Relationship Id="rId1" Type="http://schemas.openxmlformats.org/officeDocument/2006/relationships/tags" Target="../tags/tag135.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tags" Target="../tags/tag138.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s>
</file>

<file path=ppt/slides/_rels/slide6.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image" Target="../media/image7.jpeg"/><Relationship Id="rId12" Type="http://schemas.openxmlformats.org/officeDocument/2006/relationships/slideLayout" Target="../slideLayouts/slideLayout1.xml"/><Relationship Id="rId11" Type="http://schemas.openxmlformats.org/officeDocument/2006/relationships/image" Target="../media/image8.png"/><Relationship Id="rId10" Type="http://schemas.openxmlformats.org/officeDocument/2006/relationships/tags" Target="../tags/tag83.xml"/><Relationship Id="rId1" Type="http://schemas.openxmlformats.org/officeDocument/2006/relationships/tags" Target="../tags/tag75.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tags" Target="../tags/tag85.xml"/><Relationship Id="rId1" Type="http://schemas.openxmlformats.org/officeDocument/2006/relationships/tags" Target="../tags/tag8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6.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tags" Target="../tags/tag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图形 11"/>
          <p:cNvSpPr/>
          <p:nvPr/>
        </p:nvSpPr>
        <p:spPr>
          <a:xfrm rot="19852132">
            <a:off x="3344545" y="5392420"/>
            <a:ext cx="763905" cy="375920"/>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solidFill>
            <a:srgbClr val="C1CEC5"/>
          </a:solidFill>
          <a:ln w="9525" cap="flat">
            <a:noFill/>
            <a:prstDash val="solid"/>
            <a:miter/>
          </a:ln>
        </p:spPr>
        <p:txBody>
          <a:bodyPr rtlCol="0" anchor="ctr"/>
          <a:lstStyle/>
          <a:p>
            <a:endParaRPr lang="zh-CN" altLang="en-US"/>
          </a:p>
        </p:txBody>
      </p:sp>
      <p:sp>
        <p:nvSpPr>
          <p:cNvPr id="15" name="图形 11"/>
          <p:cNvSpPr/>
          <p:nvPr/>
        </p:nvSpPr>
        <p:spPr>
          <a:xfrm rot="19852132">
            <a:off x="3111500" y="4845685"/>
            <a:ext cx="267970" cy="751840"/>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solidFill>
            <a:srgbClr val="C1CEC5"/>
          </a:solidFill>
          <a:ln w="9525" cap="flat">
            <a:noFill/>
            <a:prstDash val="solid"/>
            <a:miter/>
          </a:ln>
        </p:spPr>
        <p:txBody>
          <a:bodyPr rtlCol="0" anchor="ctr"/>
          <a:lstStyle/>
          <a:p>
            <a:endParaRPr lang="zh-CN" altLang="en-US"/>
          </a:p>
        </p:txBody>
      </p:sp>
      <p:sp>
        <p:nvSpPr>
          <p:cNvPr id="16" name="图形 11"/>
          <p:cNvSpPr/>
          <p:nvPr/>
        </p:nvSpPr>
        <p:spPr>
          <a:xfrm rot="19852132">
            <a:off x="3333115" y="4771390"/>
            <a:ext cx="101600" cy="749300"/>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solidFill>
            <a:srgbClr val="C1CEC5"/>
          </a:solidFill>
          <a:ln w="9525" cap="flat">
            <a:noFill/>
            <a:prstDash val="solid"/>
            <a:miter/>
          </a:ln>
        </p:spPr>
        <p:txBody>
          <a:bodyPr rtlCol="0" anchor="ctr"/>
          <a:lstStyle/>
          <a:p>
            <a:endParaRPr lang="zh-CN" altLang="en-US"/>
          </a:p>
        </p:txBody>
      </p:sp>
      <p:sp>
        <p:nvSpPr>
          <p:cNvPr id="17" name="图形 11"/>
          <p:cNvSpPr/>
          <p:nvPr/>
        </p:nvSpPr>
        <p:spPr>
          <a:xfrm rot="19852132">
            <a:off x="3463925" y="4800600"/>
            <a:ext cx="640715" cy="525780"/>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solidFill>
            <a:srgbClr val="C1CEC5"/>
          </a:solidFill>
          <a:ln w="9525" cap="flat">
            <a:noFill/>
            <a:prstDash val="solid"/>
            <a:miter/>
          </a:ln>
        </p:spPr>
        <p:txBody>
          <a:bodyPr rtlCol="0" anchor="ctr"/>
          <a:lstStyle/>
          <a:p>
            <a:endParaRPr lang="zh-CN" altLang="en-US"/>
          </a:p>
        </p:txBody>
      </p:sp>
      <p:sp>
        <p:nvSpPr>
          <p:cNvPr id="18" name="图形 11"/>
          <p:cNvSpPr/>
          <p:nvPr/>
        </p:nvSpPr>
        <p:spPr>
          <a:xfrm rot="19852132">
            <a:off x="3684270" y="4750435"/>
            <a:ext cx="448310" cy="580390"/>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solidFill>
            <a:srgbClr val="C1CEC5"/>
          </a:solidFill>
          <a:ln w="9525" cap="flat">
            <a:noFill/>
            <a:prstDash val="solid"/>
            <a:miter/>
          </a:ln>
        </p:spPr>
        <p:txBody>
          <a:bodyPr rtlCol="0" anchor="ctr"/>
          <a:lstStyle/>
          <a:p>
            <a:endParaRPr lang="zh-CN" altLang="en-US"/>
          </a:p>
        </p:txBody>
      </p:sp>
      <p:sp>
        <p:nvSpPr>
          <p:cNvPr id="19" name="图形 11"/>
          <p:cNvSpPr/>
          <p:nvPr/>
        </p:nvSpPr>
        <p:spPr>
          <a:xfrm rot="19852132">
            <a:off x="3614420" y="4313555"/>
            <a:ext cx="672465" cy="919480"/>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solidFill>
            <a:srgbClr val="C1CEC5"/>
          </a:solidFill>
          <a:ln w="9525" cap="flat">
            <a:noFill/>
            <a:prstDash val="solid"/>
            <a:miter/>
          </a:ln>
        </p:spPr>
        <p:txBody>
          <a:bodyPr rtlCol="0" anchor="ctr"/>
          <a:lstStyle/>
          <a:p>
            <a:endParaRPr lang="zh-CN" altLang="en-US"/>
          </a:p>
        </p:txBody>
      </p:sp>
      <p:sp>
        <p:nvSpPr>
          <p:cNvPr id="20" name="图形 11"/>
          <p:cNvSpPr/>
          <p:nvPr/>
        </p:nvSpPr>
        <p:spPr>
          <a:xfrm rot="19852132">
            <a:off x="4102735" y="4230370"/>
            <a:ext cx="124460" cy="518795"/>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solidFill>
            <a:srgbClr val="C1CEC5"/>
          </a:solidFill>
          <a:ln w="9525" cap="flat">
            <a:noFill/>
            <a:prstDash val="solid"/>
            <a:miter/>
          </a:ln>
        </p:spPr>
        <p:txBody>
          <a:bodyPr rtlCol="0" anchor="ctr"/>
          <a:lstStyle/>
          <a:p>
            <a:endParaRPr lang="zh-CN" altLang="en-US"/>
          </a:p>
        </p:txBody>
      </p:sp>
      <p:sp>
        <p:nvSpPr>
          <p:cNvPr id="21" name="图形 11"/>
          <p:cNvSpPr/>
          <p:nvPr/>
        </p:nvSpPr>
        <p:spPr>
          <a:xfrm rot="19852132">
            <a:off x="3114675" y="4349750"/>
            <a:ext cx="706755" cy="605155"/>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solidFill>
            <a:srgbClr val="C1CEC5"/>
          </a:solidFill>
          <a:ln w="9525" cap="flat">
            <a:noFill/>
            <a:prstDash val="solid"/>
            <a:miter/>
          </a:ln>
        </p:spPr>
        <p:txBody>
          <a:bodyPr rtlCol="0" anchor="ctr"/>
          <a:lstStyle/>
          <a:p>
            <a:endParaRPr lang="zh-CN" altLang="en-US"/>
          </a:p>
        </p:txBody>
      </p:sp>
      <p:sp>
        <p:nvSpPr>
          <p:cNvPr id="22" name="图形 11"/>
          <p:cNvSpPr/>
          <p:nvPr/>
        </p:nvSpPr>
        <p:spPr>
          <a:xfrm rot="19852132">
            <a:off x="2859405" y="4456430"/>
            <a:ext cx="430530" cy="1212215"/>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solidFill>
            <a:srgbClr val="C1CEC5"/>
          </a:solidFill>
          <a:ln w="9525" cap="flat">
            <a:noFill/>
            <a:prstDash val="solid"/>
            <a:miter/>
          </a:ln>
        </p:spPr>
        <p:txBody>
          <a:bodyPr rtlCol="0" anchor="ctr"/>
          <a:lstStyle/>
          <a:p>
            <a:endParaRPr lang="zh-CN" altLang="en-US"/>
          </a:p>
        </p:txBody>
      </p:sp>
      <p:sp>
        <p:nvSpPr>
          <p:cNvPr id="23" name="图形 11"/>
          <p:cNvSpPr/>
          <p:nvPr/>
        </p:nvSpPr>
        <p:spPr>
          <a:xfrm rot="19852132">
            <a:off x="2766060" y="4511675"/>
            <a:ext cx="316230" cy="1002030"/>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solidFill>
            <a:srgbClr val="C1CEC5"/>
          </a:solidFill>
          <a:ln w="9525" cap="flat">
            <a:noFill/>
            <a:prstDash val="solid"/>
            <a:miter/>
          </a:ln>
        </p:spPr>
        <p:txBody>
          <a:bodyPr rtlCol="0" anchor="ctr"/>
          <a:lstStyle/>
          <a:p>
            <a:endParaRPr lang="zh-CN" altLang="en-US"/>
          </a:p>
        </p:txBody>
      </p:sp>
      <p:sp>
        <p:nvSpPr>
          <p:cNvPr id="24" name="图形 11"/>
          <p:cNvSpPr/>
          <p:nvPr/>
        </p:nvSpPr>
        <p:spPr>
          <a:xfrm rot="19852132">
            <a:off x="3203575" y="4518025"/>
            <a:ext cx="178435" cy="383540"/>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solidFill>
            <a:srgbClr val="C1CEC5"/>
          </a:solidFill>
          <a:ln w="9525" cap="flat">
            <a:noFill/>
            <a:prstDash val="solid"/>
            <a:miter/>
          </a:ln>
        </p:spPr>
        <p:txBody>
          <a:bodyPr rtlCol="0" anchor="ctr"/>
          <a:lstStyle/>
          <a:p>
            <a:endParaRPr lang="zh-CN" altLang="en-US"/>
          </a:p>
        </p:txBody>
      </p:sp>
      <p:sp>
        <p:nvSpPr>
          <p:cNvPr id="25" name="图形 11"/>
          <p:cNvSpPr/>
          <p:nvPr/>
        </p:nvSpPr>
        <p:spPr>
          <a:xfrm rot="19852132">
            <a:off x="3485515" y="4349750"/>
            <a:ext cx="151130" cy="316230"/>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solidFill>
            <a:srgbClr val="C1CEC5"/>
          </a:solidFill>
          <a:ln w="9525" cap="flat">
            <a:noFill/>
            <a:prstDash val="solid"/>
            <a:miter/>
          </a:ln>
        </p:spPr>
        <p:txBody>
          <a:bodyPr rtlCol="0" anchor="ctr"/>
          <a:lstStyle/>
          <a:p>
            <a:endParaRPr lang="zh-CN" altLang="en-US"/>
          </a:p>
        </p:txBody>
      </p:sp>
      <p:sp>
        <p:nvSpPr>
          <p:cNvPr id="26" name="图形 11"/>
          <p:cNvSpPr/>
          <p:nvPr/>
        </p:nvSpPr>
        <p:spPr>
          <a:xfrm rot="19852132">
            <a:off x="3638550" y="4441190"/>
            <a:ext cx="144780" cy="262255"/>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solidFill>
            <a:srgbClr val="C1CEC5"/>
          </a:solidFill>
          <a:ln w="9525" cap="flat">
            <a:noFill/>
            <a:prstDash val="solid"/>
            <a:miter/>
          </a:ln>
        </p:spPr>
        <p:txBody>
          <a:bodyPr rtlCol="0" anchor="ctr"/>
          <a:lstStyle/>
          <a:p>
            <a:endParaRPr lang="zh-CN" altLang="en-US"/>
          </a:p>
        </p:txBody>
      </p:sp>
      <p:sp>
        <p:nvSpPr>
          <p:cNvPr id="27" name="图形 11"/>
          <p:cNvSpPr/>
          <p:nvPr/>
        </p:nvSpPr>
        <p:spPr>
          <a:xfrm rot="19852132">
            <a:off x="4004310" y="4524375"/>
            <a:ext cx="158750" cy="167005"/>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solidFill>
            <a:srgbClr val="C1CEC5"/>
          </a:solidFill>
          <a:ln w="9525" cap="flat">
            <a:noFill/>
            <a:prstDash val="solid"/>
            <a:miter/>
          </a:ln>
        </p:spPr>
        <p:txBody>
          <a:bodyPr rtlCol="0" anchor="ctr"/>
          <a:lstStyle/>
          <a:p>
            <a:endParaRPr lang="zh-CN" altLang="en-US"/>
          </a:p>
        </p:txBody>
      </p:sp>
      <p:sp>
        <p:nvSpPr>
          <p:cNvPr id="28" name="图形 11"/>
          <p:cNvSpPr/>
          <p:nvPr/>
        </p:nvSpPr>
        <p:spPr>
          <a:xfrm rot="19852132">
            <a:off x="4041775" y="4749165"/>
            <a:ext cx="243205" cy="161925"/>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solidFill>
            <a:srgbClr val="C1CEC5"/>
          </a:solidFill>
          <a:ln w="9525" cap="flat">
            <a:noFill/>
            <a:prstDash val="solid"/>
            <a:miter/>
          </a:ln>
        </p:spPr>
        <p:txBody>
          <a:bodyPr rtlCol="0" anchor="ctr"/>
          <a:lstStyle/>
          <a:p>
            <a:endParaRPr lang="zh-CN" altLang="en-US"/>
          </a:p>
        </p:txBody>
      </p:sp>
      <p:sp>
        <p:nvSpPr>
          <p:cNvPr id="29" name="图形 11"/>
          <p:cNvSpPr/>
          <p:nvPr/>
        </p:nvSpPr>
        <p:spPr>
          <a:xfrm rot="19852132">
            <a:off x="3886835" y="5046345"/>
            <a:ext cx="245110" cy="130175"/>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solidFill>
            <a:srgbClr val="C1CEC5"/>
          </a:solidFill>
          <a:ln w="9525" cap="flat">
            <a:noFill/>
            <a:prstDash val="solid"/>
            <a:miter/>
          </a:ln>
        </p:spPr>
        <p:txBody>
          <a:bodyPr rtlCol="0" anchor="ctr"/>
          <a:lstStyle/>
          <a:p>
            <a:endParaRPr lang="zh-CN" altLang="en-US"/>
          </a:p>
        </p:txBody>
      </p:sp>
      <p:sp>
        <p:nvSpPr>
          <p:cNvPr id="30" name="图形 11"/>
          <p:cNvSpPr/>
          <p:nvPr/>
        </p:nvSpPr>
        <p:spPr>
          <a:xfrm rot="19852132">
            <a:off x="3769995" y="4597400"/>
            <a:ext cx="146050" cy="149860"/>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solidFill>
            <a:srgbClr val="C1CEC5"/>
          </a:solidFill>
          <a:ln w="9525" cap="flat">
            <a:noFill/>
            <a:prstDash val="solid"/>
            <a:miter/>
          </a:ln>
        </p:spPr>
        <p:txBody>
          <a:bodyPr rtlCol="0" anchor="ctr"/>
          <a:lstStyle/>
          <a:p>
            <a:endParaRPr lang="zh-CN" altLang="en-US"/>
          </a:p>
        </p:txBody>
      </p:sp>
      <p:sp>
        <p:nvSpPr>
          <p:cNvPr id="31" name="图形 11"/>
          <p:cNvSpPr/>
          <p:nvPr/>
        </p:nvSpPr>
        <p:spPr>
          <a:xfrm rot="19852132">
            <a:off x="3558540" y="5358130"/>
            <a:ext cx="14605" cy="56515"/>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solidFill>
            <a:srgbClr val="C1CEC5"/>
          </a:solidFill>
          <a:ln w="9525" cap="flat">
            <a:noFill/>
            <a:prstDash val="solid"/>
            <a:miter/>
          </a:ln>
        </p:spPr>
        <p:txBody>
          <a:bodyPr rtlCol="0" anchor="ctr"/>
          <a:lstStyle/>
          <a:p>
            <a:endParaRPr lang="zh-CN" altLang="en-US"/>
          </a:p>
        </p:txBody>
      </p:sp>
      <p:sp>
        <p:nvSpPr>
          <p:cNvPr id="32" name="图形 11"/>
          <p:cNvSpPr/>
          <p:nvPr/>
        </p:nvSpPr>
        <p:spPr>
          <a:xfrm rot="19852132">
            <a:off x="3467100" y="5044440"/>
            <a:ext cx="73025" cy="316230"/>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solidFill>
            <a:srgbClr val="C1CEC5"/>
          </a:solidFill>
          <a:ln w="9525" cap="flat">
            <a:noFill/>
            <a:prstDash val="solid"/>
            <a:miter/>
          </a:ln>
        </p:spPr>
        <p:txBody>
          <a:bodyPr rtlCol="0" anchor="ctr"/>
          <a:lstStyle/>
          <a:p>
            <a:endParaRPr lang="zh-CN" altLang="en-US"/>
          </a:p>
        </p:txBody>
      </p:sp>
      <p:sp>
        <p:nvSpPr>
          <p:cNvPr id="33" name="图形 11"/>
          <p:cNvSpPr/>
          <p:nvPr/>
        </p:nvSpPr>
        <p:spPr>
          <a:xfrm rot="19852132">
            <a:off x="3408680" y="4952365"/>
            <a:ext cx="207010" cy="175260"/>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solidFill>
            <a:srgbClr val="C1CEC5"/>
          </a:solidFill>
          <a:ln w="9525" cap="flat">
            <a:noFill/>
            <a:prstDash val="solid"/>
            <a:miter/>
          </a:ln>
        </p:spPr>
        <p:txBody>
          <a:bodyPr rtlCol="0" anchor="ctr"/>
          <a:lstStyle/>
          <a:p>
            <a:endParaRPr lang="zh-CN" altLang="en-US"/>
          </a:p>
        </p:txBody>
      </p:sp>
      <p:sp>
        <p:nvSpPr>
          <p:cNvPr id="34" name="图形 11"/>
          <p:cNvSpPr/>
          <p:nvPr/>
        </p:nvSpPr>
        <p:spPr>
          <a:xfrm rot="19852132">
            <a:off x="3518535" y="5104765"/>
            <a:ext cx="163830" cy="315595"/>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solidFill>
            <a:srgbClr val="C1CEC5"/>
          </a:solidFill>
          <a:ln w="9525" cap="flat">
            <a:noFill/>
            <a:prstDash val="solid"/>
            <a:miter/>
          </a:ln>
        </p:spPr>
        <p:txBody>
          <a:bodyPr rtlCol="0" anchor="ctr"/>
          <a:lstStyle/>
          <a:p>
            <a:endParaRPr lang="zh-CN" altLang="en-US"/>
          </a:p>
        </p:txBody>
      </p:sp>
      <p:sp>
        <p:nvSpPr>
          <p:cNvPr id="35" name="图形 11"/>
          <p:cNvSpPr/>
          <p:nvPr/>
        </p:nvSpPr>
        <p:spPr>
          <a:xfrm rot="19852132">
            <a:off x="3035300" y="4986655"/>
            <a:ext cx="36195" cy="282575"/>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solidFill>
            <a:srgbClr val="C1CEC5"/>
          </a:solidFill>
          <a:ln w="9525" cap="flat">
            <a:noFill/>
            <a:prstDash val="solid"/>
            <a:miter/>
          </a:ln>
        </p:spPr>
        <p:txBody>
          <a:bodyPr rtlCol="0" anchor="ctr"/>
          <a:lstStyle/>
          <a:p>
            <a:endParaRPr lang="zh-CN" altLang="en-US"/>
          </a:p>
        </p:txBody>
      </p:sp>
      <p:sp>
        <p:nvSpPr>
          <p:cNvPr id="36" name="图形 11"/>
          <p:cNvSpPr/>
          <p:nvPr/>
        </p:nvSpPr>
        <p:spPr>
          <a:xfrm rot="19852132">
            <a:off x="2834640" y="4582795"/>
            <a:ext cx="79375" cy="328295"/>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solidFill>
            <a:srgbClr val="C1CEC5"/>
          </a:solidFill>
          <a:ln w="9525" cap="flat">
            <a:noFill/>
            <a:prstDash val="solid"/>
            <a:miter/>
          </a:ln>
        </p:spPr>
        <p:txBody>
          <a:bodyPr rtlCol="0" anchor="ctr"/>
          <a:lstStyle/>
          <a:p>
            <a:endParaRPr lang="zh-CN" altLang="en-US"/>
          </a:p>
        </p:txBody>
      </p:sp>
      <p:sp>
        <p:nvSpPr>
          <p:cNvPr id="37" name="图形 11"/>
          <p:cNvSpPr/>
          <p:nvPr/>
        </p:nvSpPr>
        <p:spPr>
          <a:xfrm rot="19852132">
            <a:off x="3051810" y="4629785"/>
            <a:ext cx="16510" cy="31686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solidFill>
            <a:srgbClr val="C1CEC5"/>
          </a:solidFill>
          <a:ln w="9525" cap="flat">
            <a:noFill/>
            <a:prstDash val="solid"/>
            <a:miter/>
          </a:ln>
        </p:spPr>
        <p:txBody>
          <a:bodyPr rtlCol="0" anchor="ctr"/>
          <a:lstStyle/>
          <a:p>
            <a:endParaRPr lang="zh-CN" altLang="en-US"/>
          </a:p>
        </p:txBody>
      </p:sp>
      <p:sp>
        <p:nvSpPr>
          <p:cNvPr id="38" name="图形 11"/>
          <p:cNvSpPr/>
          <p:nvPr/>
        </p:nvSpPr>
        <p:spPr>
          <a:xfrm rot="19852132">
            <a:off x="3271520" y="4936490"/>
            <a:ext cx="83185" cy="420370"/>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solidFill>
            <a:srgbClr val="C1CEC5"/>
          </a:solidFill>
          <a:ln w="9525" cap="flat">
            <a:noFill/>
            <a:prstDash val="solid"/>
            <a:miter/>
          </a:ln>
        </p:spPr>
        <p:txBody>
          <a:bodyPr rtlCol="0" anchor="ctr"/>
          <a:lstStyle/>
          <a:p>
            <a:endParaRPr lang="zh-CN" altLang="en-US"/>
          </a:p>
        </p:txBody>
      </p:sp>
      <p:sp>
        <p:nvSpPr>
          <p:cNvPr id="39" name="图形 11"/>
          <p:cNvSpPr/>
          <p:nvPr/>
        </p:nvSpPr>
        <p:spPr>
          <a:xfrm rot="19852132">
            <a:off x="3297555" y="5204460"/>
            <a:ext cx="86360" cy="360680"/>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solidFill>
            <a:srgbClr val="C1CEC5"/>
          </a:solidFill>
          <a:ln w="9525" cap="flat">
            <a:noFill/>
            <a:prstDash val="solid"/>
            <a:miter/>
          </a:ln>
        </p:spPr>
        <p:txBody>
          <a:bodyPr rtlCol="0" anchor="ctr"/>
          <a:lstStyle/>
          <a:p>
            <a:endParaRPr lang="zh-CN" altLang="en-US"/>
          </a:p>
        </p:txBody>
      </p:sp>
      <p:sp>
        <p:nvSpPr>
          <p:cNvPr id="40" name="图形 11"/>
          <p:cNvSpPr/>
          <p:nvPr/>
        </p:nvSpPr>
        <p:spPr>
          <a:xfrm rot="19852132">
            <a:off x="3740150" y="5443220"/>
            <a:ext cx="76835" cy="111760"/>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solidFill>
            <a:srgbClr val="C1CEC5"/>
          </a:solidFill>
          <a:ln w="9525" cap="flat">
            <a:noFill/>
            <a:prstDash val="solid"/>
            <a:miter/>
          </a:ln>
        </p:spPr>
        <p:txBody>
          <a:bodyPr rtlCol="0" anchor="ctr"/>
          <a:lstStyle/>
          <a:p>
            <a:endParaRPr lang="zh-CN" altLang="en-US"/>
          </a:p>
        </p:txBody>
      </p:sp>
      <p:sp>
        <p:nvSpPr>
          <p:cNvPr id="41" name="图形 11"/>
          <p:cNvSpPr/>
          <p:nvPr/>
        </p:nvSpPr>
        <p:spPr>
          <a:xfrm rot="19852132">
            <a:off x="3923665" y="5402580"/>
            <a:ext cx="94615" cy="104775"/>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solidFill>
            <a:srgbClr val="C1CEC5"/>
          </a:solidFill>
          <a:ln w="9525" cap="flat">
            <a:noFill/>
            <a:prstDash val="solid"/>
            <a:miter/>
          </a:ln>
        </p:spPr>
        <p:txBody>
          <a:bodyPr rtlCol="0" anchor="ctr"/>
          <a:lstStyle/>
          <a:p>
            <a:endParaRPr lang="zh-CN" altLang="en-US"/>
          </a:p>
        </p:txBody>
      </p:sp>
      <p:sp>
        <p:nvSpPr>
          <p:cNvPr id="42" name="图形 11"/>
          <p:cNvSpPr/>
          <p:nvPr/>
        </p:nvSpPr>
        <p:spPr>
          <a:xfrm rot="19852132">
            <a:off x="3604260" y="5571490"/>
            <a:ext cx="109220" cy="133350"/>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solidFill>
            <a:srgbClr val="C1CEC5"/>
          </a:solidFill>
          <a:ln w="9525" cap="flat">
            <a:noFill/>
            <a:prstDash val="solid"/>
            <a:miter/>
          </a:ln>
        </p:spPr>
        <p:txBody>
          <a:bodyPr rtlCol="0" anchor="ctr"/>
          <a:lstStyle/>
          <a:p>
            <a:endParaRPr lang="zh-CN" altLang="en-US"/>
          </a:p>
        </p:txBody>
      </p:sp>
      <p:sp>
        <p:nvSpPr>
          <p:cNvPr id="43" name="图形 11"/>
          <p:cNvSpPr/>
          <p:nvPr/>
        </p:nvSpPr>
        <p:spPr>
          <a:xfrm rot="19852132">
            <a:off x="3600450" y="5687695"/>
            <a:ext cx="379095" cy="943610"/>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solidFill>
            <a:srgbClr val="C1CEC5"/>
          </a:solidFill>
          <a:ln w="9525" cap="flat">
            <a:noFill/>
            <a:prstDash val="solid"/>
            <a:miter/>
          </a:ln>
        </p:spPr>
        <p:txBody>
          <a:bodyPr rtlCol="0" anchor="ctr"/>
          <a:lstStyle/>
          <a:p>
            <a:endParaRPr lang="zh-CN" altLang="en-US"/>
          </a:p>
        </p:txBody>
      </p:sp>
      <p:sp>
        <p:nvSpPr>
          <p:cNvPr id="44" name="图形 11"/>
          <p:cNvSpPr/>
          <p:nvPr/>
        </p:nvSpPr>
        <p:spPr>
          <a:xfrm rot="19852132">
            <a:off x="3551555" y="5720080"/>
            <a:ext cx="268605" cy="864870"/>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solidFill>
            <a:srgbClr val="C1CEC5"/>
          </a:solidFill>
          <a:ln w="9525" cap="flat">
            <a:noFill/>
            <a:prstDash val="solid"/>
            <a:miter/>
          </a:ln>
        </p:spPr>
        <p:txBody>
          <a:bodyPr rtlCol="0" anchor="ctr"/>
          <a:lstStyle/>
          <a:p>
            <a:endParaRPr lang="zh-CN" altLang="en-US"/>
          </a:p>
        </p:txBody>
      </p:sp>
      <p:sp>
        <p:nvSpPr>
          <p:cNvPr id="45" name="图形 11"/>
          <p:cNvSpPr/>
          <p:nvPr/>
        </p:nvSpPr>
        <p:spPr>
          <a:xfrm rot="19852132">
            <a:off x="2328545" y="5648960"/>
            <a:ext cx="527050" cy="494665"/>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solidFill>
            <a:srgbClr val="C1CEC5"/>
          </a:solidFill>
          <a:ln w="9525" cap="flat">
            <a:noFill/>
            <a:prstDash val="solid"/>
            <a:miter/>
          </a:ln>
        </p:spPr>
        <p:txBody>
          <a:bodyPr rtlCol="0" anchor="ctr"/>
          <a:lstStyle/>
          <a:p>
            <a:endParaRPr lang="zh-CN" altLang="en-US"/>
          </a:p>
        </p:txBody>
      </p:sp>
      <p:sp>
        <p:nvSpPr>
          <p:cNvPr id="46" name="图形 11"/>
          <p:cNvSpPr/>
          <p:nvPr/>
        </p:nvSpPr>
        <p:spPr>
          <a:xfrm rot="19852132">
            <a:off x="2505075" y="5878195"/>
            <a:ext cx="96520" cy="128905"/>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solidFill>
            <a:srgbClr val="C1CEC5"/>
          </a:solidFill>
          <a:ln w="9525" cap="flat">
            <a:noFill/>
            <a:prstDash val="solid"/>
            <a:miter/>
          </a:ln>
        </p:spPr>
        <p:txBody>
          <a:bodyPr rtlCol="0" anchor="ctr"/>
          <a:lstStyle/>
          <a:p>
            <a:endParaRPr lang="zh-CN" altLang="en-US"/>
          </a:p>
        </p:txBody>
      </p:sp>
      <p:sp>
        <p:nvSpPr>
          <p:cNvPr id="47" name="图形 11"/>
          <p:cNvSpPr/>
          <p:nvPr/>
        </p:nvSpPr>
        <p:spPr>
          <a:xfrm rot="19852132">
            <a:off x="2658745" y="5993765"/>
            <a:ext cx="161925" cy="68580"/>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solidFill>
            <a:srgbClr val="C1CEC5"/>
          </a:solidFill>
          <a:ln w="9525" cap="flat">
            <a:noFill/>
            <a:prstDash val="solid"/>
            <a:miter/>
          </a:ln>
        </p:spPr>
        <p:txBody>
          <a:bodyPr rtlCol="0" anchor="ctr"/>
          <a:lstStyle/>
          <a:p>
            <a:endParaRPr lang="zh-CN" altLang="en-US"/>
          </a:p>
        </p:txBody>
      </p:sp>
      <p:sp>
        <p:nvSpPr>
          <p:cNvPr id="48" name="图形 11"/>
          <p:cNvSpPr/>
          <p:nvPr/>
        </p:nvSpPr>
        <p:spPr>
          <a:xfrm rot="19852132">
            <a:off x="2760980" y="5780405"/>
            <a:ext cx="27940" cy="23622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solidFill>
            <a:srgbClr val="C1CEC5"/>
          </a:solidFill>
          <a:ln w="9525" cap="flat">
            <a:noFill/>
            <a:prstDash val="solid"/>
            <a:miter/>
          </a:ln>
        </p:spPr>
        <p:txBody>
          <a:bodyPr rtlCol="0" anchor="ctr"/>
          <a:lstStyle/>
          <a:p>
            <a:endParaRPr lang="zh-CN" altLang="en-US"/>
          </a:p>
        </p:txBody>
      </p:sp>
      <p:sp>
        <p:nvSpPr>
          <p:cNvPr id="49" name="图形 11"/>
          <p:cNvSpPr/>
          <p:nvPr/>
        </p:nvSpPr>
        <p:spPr>
          <a:xfrm rot="19852132">
            <a:off x="1937385" y="5495290"/>
            <a:ext cx="461010" cy="647700"/>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solidFill>
            <a:srgbClr val="C1CEC5"/>
          </a:solidFill>
          <a:ln w="9525" cap="flat">
            <a:noFill/>
            <a:prstDash val="solid"/>
            <a:miter/>
          </a:ln>
        </p:spPr>
        <p:txBody>
          <a:bodyPr rtlCol="0" anchor="ctr"/>
          <a:lstStyle/>
          <a:p>
            <a:endParaRPr lang="zh-CN" altLang="en-US"/>
          </a:p>
        </p:txBody>
      </p:sp>
      <p:sp>
        <p:nvSpPr>
          <p:cNvPr id="50" name="图形 11"/>
          <p:cNvSpPr/>
          <p:nvPr/>
        </p:nvSpPr>
        <p:spPr>
          <a:xfrm rot="19852132">
            <a:off x="1918335" y="5594985"/>
            <a:ext cx="370840" cy="621030"/>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solidFill>
            <a:srgbClr val="C1CEC5"/>
          </a:solidFill>
          <a:ln w="9525" cap="flat">
            <a:noFill/>
            <a:prstDash val="solid"/>
            <a:miter/>
          </a:ln>
        </p:spPr>
        <p:txBody>
          <a:bodyPr rtlCol="0" anchor="ctr"/>
          <a:lstStyle/>
          <a:p>
            <a:endParaRPr lang="zh-CN" altLang="en-US"/>
          </a:p>
        </p:txBody>
      </p:sp>
      <p:sp>
        <p:nvSpPr>
          <p:cNvPr id="51" name="图形 11"/>
          <p:cNvSpPr/>
          <p:nvPr/>
        </p:nvSpPr>
        <p:spPr>
          <a:xfrm rot="19852132">
            <a:off x="2242185" y="4978400"/>
            <a:ext cx="460375" cy="103949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solidFill>
            <a:srgbClr val="C1CEC5"/>
          </a:solidFill>
          <a:ln w="9525" cap="flat">
            <a:noFill/>
            <a:prstDash val="solid"/>
            <a:miter/>
          </a:ln>
        </p:spPr>
        <p:txBody>
          <a:bodyPr rtlCol="0" anchor="ctr"/>
          <a:lstStyle/>
          <a:p>
            <a:endParaRPr lang="zh-CN" altLang="en-US"/>
          </a:p>
        </p:txBody>
      </p:sp>
      <p:sp>
        <p:nvSpPr>
          <p:cNvPr id="52" name="图形 11"/>
          <p:cNvSpPr/>
          <p:nvPr/>
        </p:nvSpPr>
        <p:spPr>
          <a:xfrm rot="19852132">
            <a:off x="2406015" y="4940300"/>
            <a:ext cx="321310" cy="998855"/>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solidFill>
            <a:srgbClr val="C1CEC5"/>
          </a:solidFill>
          <a:ln w="9525" cap="flat">
            <a:noFill/>
            <a:prstDash val="solid"/>
            <a:miter/>
          </a:ln>
        </p:spPr>
        <p:txBody>
          <a:bodyPr rtlCol="0" anchor="ctr"/>
          <a:lstStyle/>
          <a:p>
            <a:endParaRPr lang="zh-CN" altLang="en-US"/>
          </a:p>
        </p:txBody>
      </p:sp>
      <p:sp>
        <p:nvSpPr>
          <p:cNvPr id="53" name="图形 11"/>
          <p:cNvSpPr/>
          <p:nvPr/>
        </p:nvSpPr>
        <p:spPr>
          <a:xfrm rot="19852132">
            <a:off x="2680335" y="5238750"/>
            <a:ext cx="277495" cy="605155"/>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solidFill>
            <a:srgbClr val="C1CEC5"/>
          </a:solidFill>
          <a:ln w="9525" cap="flat">
            <a:noFill/>
            <a:prstDash val="solid"/>
            <a:miter/>
          </a:ln>
        </p:spPr>
        <p:txBody>
          <a:bodyPr rtlCol="0" anchor="ctr"/>
          <a:lstStyle/>
          <a:p>
            <a:endParaRPr lang="zh-CN" altLang="en-US"/>
          </a:p>
        </p:txBody>
      </p:sp>
      <p:sp>
        <p:nvSpPr>
          <p:cNvPr id="54" name="图形 11"/>
          <p:cNvSpPr/>
          <p:nvPr/>
        </p:nvSpPr>
        <p:spPr>
          <a:xfrm rot="19852132">
            <a:off x="2658745" y="5232400"/>
            <a:ext cx="359410" cy="610235"/>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solidFill>
            <a:srgbClr val="C1CEC5"/>
          </a:solidFill>
          <a:ln w="9525" cap="flat">
            <a:noFill/>
            <a:prstDash val="solid"/>
            <a:miter/>
          </a:ln>
        </p:spPr>
        <p:txBody>
          <a:bodyPr rtlCol="0" anchor="ctr"/>
          <a:lstStyle/>
          <a:p>
            <a:endParaRPr lang="zh-CN" altLang="en-US"/>
          </a:p>
        </p:txBody>
      </p:sp>
      <p:sp>
        <p:nvSpPr>
          <p:cNvPr id="55" name="图形 11"/>
          <p:cNvSpPr/>
          <p:nvPr/>
        </p:nvSpPr>
        <p:spPr>
          <a:xfrm rot="19852132">
            <a:off x="1619885" y="5180330"/>
            <a:ext cx="610870" cy="511810"/>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solidFill>
            <a:srgbClr val="C1CEC5"/>
          </a:solidFill>
          <a:ln w="9525" cap="flat">
            <a:noFill/>
            <a:prstDash val="solid"/>
            <a:miter/>
          </a:ln>
        </p:spPr>
        <p:txBody>
          <a:bodyPr rtlCol="0" anchor="ctr"/>
          <a:lstStyle/>
          <a:p>
            <a:endParaRPr lang="zh-CN" altLang="en-US"/>
          </a:p>
        </p:txBody>
      </p:sp>
      <p:sp>
        <p:nvSpPr>
          <p:cNvPr id="56" name="图形 11"/>
          <p:cNvSpPr/>
          <p:nvPr/>
        </p:nvSpPr>
        <p:spPr>
          <a:xfrm rot="19852132">
            <a:off x="1789430" y="5766435"/>
            <a:ext cx="173990" cy="462915"/>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solidFill>
            <a:srgbClr val="C1CEC5"/>
          </a:solidFill>
          <a:ln w="9525" cap="flat">
            <a:noFill/>
            <a:prstDash val="solid"/>
            <a:miter/>
          </a:ln>
        </p:spPr>
        <p:txBody>
          <a:bodyPr rtlCol="0" anchor="ctr"/>
          <a:lstStyle/>
          <a:p>
            <a:endParaRPr lang="zh-CN" altLang="en-US"/>
          </a:p>
        </p:txBody>
      </p:sp>
      <p:sp>
        <p:nvSpPr>
          <p:cNvPr id="57" name="图形 11"/>
          <p:cNvSpPr/>
          <p:nvPr/>
        </p:nvSpPr>
        <p:spPr>
          <a:xfrm rot="19852132">
            <a:off x="1990725" y="5952490"/>
            <a:ext cx="842645" cy="36893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solidFill>
            <a:srgbClr val="C1CEC5"/>
          </a:solidFill>
          <a:ln w="9525" cap="flat">
            <a:noFill/>
            <a:prstDash val="solid"/>
            <a:miter/>
          </a:ln>
        </p:spPr>
        <p:txBody>
          <a:bodyPr rtlCol="0" anchor="ctr"/>
          <a:lstStyle/>
          <a:p>
            <a:endParaRPr lang="zh-CN" altLang="en-US"/>
          </a:p>
        </p:txBody>
      </p:sp>
      <p:sp>
        <p:nvSpPr>
          <p:cNvPr id="58" name="图形 11"/>
          <p:cNvSpPr/>
          <p:nvPr/>
        </p:nvSpPr>
        <p:spPr>
          <a:xfrm rot="19852132">
            <a:off x="2036445" y="6036945"/>
            <a:ext cx="852805" cy="364490"/>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solidFill>
            <a:srgbClr val="C1CEC5"/>
          </a:solidFill>
          <a:ln w="9525" cap="flat">
            <a:noFill/>
            <a:prstDash val="solid"/>
            <a:miter/>
          </a:ln>
        </p:spPr>
        <p:txBody>
          <a:bodyPr rtlCol="0" anchor="ctr"/>
          <a:lstStyle/>
          <a:p>
            <a:endParaRPr lang="zh-CN" altLang="en-US"/>
          </a:p>
        </p:txBody>
      </p:sp>
      <p:sp>
        <p:nvSpPr>
          <p:cNvPr id="59" name="图形 11"/>
          <p:cNvSpPr/>
          <p:nvPr/>
        </p:nvSpPr>
        <p:spPr>
          <a:xfrm rot="19852132">
            <a:off x="2424430" y="5302885"/>
            <a:ext cx="69850" cy="37147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solidFill>
            <a:srgbClr val="C1CEC5"/>
          </a:solidFill>
          <a:ln w="9525" cap="flat">
            <a:noFill/>
            <a:prstDash val="solid"/>
            <a:miter/>
          </a:ln>
        </p:spPr>
        <p:txBody>
          <a:bodyPr rtlCol="0" anchor="ctr"/>
          <a:lstStyle/>
          <a:p>
            <a:endParaRPr lang="zh-CN" altLang="en-US"/>
          </a:p>
        </p:txBody>
      </p:sp>
      <p:sp>
        <p:nvSpPr>
          <p:cNvPr id="60" name="图形 11"/>
          <p:cNvSpPr/>
          <p:nvPr/>
        </p:nvSpPr>
        <p:spPr>
          <a:xfrm rot="19852132">
            <a:off x="2227580" y="5060315"/>
            <a:ext cx="69850" cy="173990"/>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solidFill>
            <a:srgbClr val="C1CEC5"/>
          </a:solidFill>
          <a:ln w="9525" cap="flat">
            <a:noFill/>
            <a:prstDash val="solid"/>
            <a:miter/>
          </a:ln>
        </p:spPr>
        <p:txBody>
          <a:bodyPr rtlCol="0" anchor="ctr"/>
          <a:lstStyle/>
          <a:p>
            <a:endParaRPr lang="zh-CN" altLang="en-US"/>
          </a:p>
        </p:txBody>
      </p:sp>
      <p:sp>
        <p:nvSpPr>
          <p:cNvPr id="61" name="图形 11"/>
          <p:cNvSpPr/>
          <p:nvPr/>
        </p:nvSpPr>
        <p:spPr>
          <a:xfrm rot="19852132">
            <a:off x="2159000" y="5182870"/>
            <a:ext cx="67310" cy="208280"/>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solidFill>
            <a:srgbClr val="C1CEC5"/>
          </a:solidFill>
          <a:ln w="9525" cap="flat">
            <a:noFill/>
            <a:prstDash val="solid"/>
            <a:miter/>
          </a:ln>
        </p:spPr>
        <p:txBody>
          <a:bodyPr rtlCol="0" anchor="ctr"/>
          <a:lstStyle/>
          <a:p>
            <a:endParaRPr lang="zh-CN" altLang="en-US"/>
          </a:p>
        </p:txBody>
      </p:sp>
      <p:sp>
        <p:nvSpPr>
          <p:cNvPr id="62" name="图形 11"/>
          <p:cNvSpPr/>
          <p:nvPr/>
        </p:nvSpPr>
        <p:spPr>
          <a:xfrm rot="19852132">
            <a:off x="1748790" y="5255895"/>
            <a:ext cx="145415" cy="182880"/>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solidFill>
            <a:srgbClr val="C1CEC5"/>
          </a:solidFill>
          <a:ln w="9525" cap="flat">
            <a:noFill/>
            <a:prstDash val="solid"/>
            <a:miter/>
          </a:ln>
        </p:spPr>
        <p:txBody>
          <a:bodyPr rtlCol="0" anchor="ctr"/>
          <a:lstStyle/>
          <a:p>
            <a:endParaRPr lang="zh-CN" altLang="en-US"/>
          </a:p>
        </p:txBody>
      </p:sp>
      <p:sp>
        <p:nvSpPr>
          <p:cNvPr id="63" name="图形 11"/>
          <p:cNvSpPr/>
          <p:nvPr/>
        </p:nvSpPr>
        <p:spPr>
          <a:xfrm rot="19852132">
            <a:off x="1791335" y="5215890"/>
            <a:ext cx="92710" cy="217170"/>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solidFill>
            <a:srgbClr val="C1CEC5"/>
          </a:solidFill>
          <a:ln w="9525" cap="flat">
            <a:noFill/>
            <a:prstDash val="solid"/>
            <a:miter/>
          </a:ln>
        </p:spPr>
        <p:txBody>
          <a:bodyPr rtlCol="0" anchor="ctr"/>
          <a:lstStyle/>
          <a:p>
            <a:endParaRPr lang="zh-CN" altLang="en-US"/>
          </a:p>
        </p:txBody>
      </p:sp>
      <p:sp>
        <p:nvSpPr>
          <p:cNvPr id="64" name="图形 11"/>
          <p:cNvSpPr/>
          <p:nvPr/>
        </p:nvSpPr>
        <p:spPr>
          <a:xfrm rot="19852132">
            <a:off x="1697990" y="5441950"/>
            <a:ext cx="101600" cy="126365"/>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solidFill>
            <a:srgbClr val="C1CEC5"/>
          </a:solidFill>
          <a:ln w="9525" cap="flat">
            <a:noFill/>
            <a:prstDash val="solid"/>
            <a:miter/>
          </a:ln>
        </p:spPr>
        <p:txBody>
          <a:bodyPr rtlCol="0" anchor="ctr"/>
          <a:lstStyle/>
          <a:p>
            <a:endParaRPr lang="zh-CN" altLang="en-US"/>
          </a:p>
        </p:txBody>
      </p:sp>
      <p:sp>
        <p:nvSpPr>
          <p:cNvPr id="65" name="图形 11"/>
          <p:cNvSpPr/>
          <p:nvPr/>
        </p:nvSpPr>
        <p:spPr>
          <a:xfrm rot="19852132">
            <a:off x="1781175" y="5448935"/>
            <a:ext cx="90170" cy="125730"/>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solidFill>
            <a:srgbClr val="C1CEC5"/>
          </a:solidFill>
          <a:ln w="9525" cap="flat">
            <a:noFill/>
            <a:prstDash val="solid"/>
            <a:miter/>
          </a:ln>
        </p:spPr>
        <p:txBody>
          <a:bodyPr rtlCol="0" anchor="ctr"/>
          <a:lstStyle/>
          <a:p>
            <a:endParaRPr lang="zh-CN" altLang="en-US"/>
          </a:p>
        </p:txBody>
      </p:sp>
      <p:sp>
        <p:nvSpPr>
          <p:cNvPr id="66" name="图形 11"/>
          <p:cNvSpPr/>
          <p:nvPr/>
        </p:nvSpPr>
        <p:spPr>
          <a:xfrm rot="19852132">
            <a:off x="2239010" y="5530215"/>
            <a:ext cx="138430" cy="230505"/>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solidFill>
            <a:srgbClr val="C1CEC5"/>
          </a:solidFill>
          <a:ln w="9525" cap="flat">
            <a:noFill/>
            <a:prstDash val="solid"/>
            <a:miter/>
          </a:ln>
        </p:spPr>
        <p:txBody>
          <a:bodyPr rtlCol="0" anchor="ctr"/>
          <a:lstStyle/>
          <a:p>
            <a:endParaRPr lang="zh-CN" altLang="en-US"/>
          </a:p>
        </p:txBody>
      </p:sp>
      <p:sp>
        <p:nvSpPr>
          <p:cNvPr id="67" name="图形 11"/>
          <p:cNvSpPr/>
          <p:nvPr/>
        </p:nvSpPr>
        <p:spPr>
          <a:xfrm rot="19852132">
            <a:off x="1818640" y="5955030"/>
            <a:ext cx="149860" cy="149860"/>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solidFill>
            <a:srgbClr val="C1CEC5"/>
          </a:solidFill>
          <a:ln w="9525" cap="flat">
            <a:noFill/>
            <a:prstDash val="solid"/>
            <a:miter/>
          </a:ln>
        </p:spPr>
        <p:txBody>
          <a:bodyPr rtlCol="0" anchor="ctr"/>
          <a:lstStyle/>
          <a:p>
            <a:endParaRPr lang="zh-CN" altLang="en-US"/>
          </a:p>
        </p:txBody>
      </p:sp>
      <p:sp>
        <p:nvSpPr>
          <p:cNvPr id="68" name="图形 11"/>
          <p:cNvSpPr/>
          <p:nvPr/>
        </p:nvSpPr>
        <p:spPr>
          <a:xfrm rot="19852132">
            <a:off x="2037715" y="5938520"/>
            <a:ext cx="196215" cy="199390"/>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solidFill>
            <a:srgbClr val="C1CEC5"/>
          </a:solidFill>
          <a:ln w="9525" cap="flat">
            <a:noFill/>
            <a:prstDash val="solid"/>
            <a:miter/>
          </a:ln>
        </p:spPr>
        <p:txBody>
          <a:bodyPr rtlCol="0" anchor="ctr"/>
          <a:lstStyle/>
          <a:p>
            <a:endParaRPr lang="zh-CN" altLang="en-US"/>
          </a:p>
        </p:txBody>
      </p:sp>
      <p:sp>
        <p:nvSpPr>
          <p:cNvPr id="69" name="图形 11"/>
          <p:cNvSpPr/>
          <p:nvPr/>
        </p:nvSpPr>
        <p:spPr>
          <a:xfrm rot="19852132">
            <a:off x="2258060" y="5730875"/>
            <a:ext cx="95885" cy="131445"/>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solidFill>
            <a:srgbClr val="C1CEC5"/>
          </a:solidFill>
          <a:ln w="9525" cap="flat">
            <a:noFill/>
            <a:prstDash val="solid"/>
            <a:miter/>
          </a:ln>
        </p:spPr>
        <p:txBody>
          <a:bodyPr rtlCol="0" anchor="ctr"/>
          <a:lstStyle/>
          <a:p>
            <a:endParaRPr lang="zh-CN" altLang="en-US"/>
          </a:p>
        </p:txBody>
      </p:sp>
      <p:sp>
        <p:nvSpPr>
          <p:cNvPr id="70" name="图形 11"/>
          <p:cNvSpPr/>
          <p:nvPr/>
        </p:nvSpPr>
        <p:spPr>
          <a:xfrm rot="19852132">
            <a:off x="2306955" y="6192520"/>
            <a:ext cx="255905" cy="34925"/>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solidFill>
            <a:srgbClr val="C1CEC5"/>
          </a:solidFill>
          <a:ln w="9525" cap="flat">
            <a:noFill/>
            <a:prstDash val="solid"/>
            <a:miter/>
          </a:ln>
        </p:spPr>
        <p:txBody>
          <a:bodyPr rtlCol="0" anchor="ctr"/>
          <a:lstStyle/>
          <a:p>
            <a:endParaRPr lang="zh-CN" altLang="en-US"/>
          </a:p>
        </p:txBody>
      </p:sp>
      <p:sp>
        <p:nvSpPr>
          <p:cNvPr id="71" name="图形 11"/>
          <p:cNvSpPr/>
          <p:nvPr/>
        </p:nvSpPr>
        <p:spPr>
          <a:xfrm rot="19852132">
            <a:off x="2326640" y="6147435"/>
            <a:ext cx="137160" cy="32385"/>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solidFill>
            <a:srgbClr val="C1CEC5"/>
          </a:solidFill>
          <a:ln w="9525" cap="flat">
            <a:noFill/>
            <a:prstDash val="solid"/>
            <a:miter/>
          </a:ln>
        </p:spPr>
        <p:txBody>
          <a:bodyPr rtlCol="0" anchor="ctr"/>
          <a:lstStyle/>
          <a:p>
            <a:endParaRPr lang="zh-CN" altLang="en-US"/>
          </a:p>
        </p:txBody>
      </p:sp>
      <p:sp>
        <p:nvSpPr>
          <p:cNvPr id="72" name="图形 11"/>
          <p:cNvSpPr/>
          <p:nvPr/>
        </p:nvSpPr>
        <p:spPr>
          <a:xfrm rot="19852132">
            <a:off x="2170430" y="6288405"/>
            <a:ext cx="108585" cy="132080"/>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solidFill>
            <a:srgbClr val="C1CEC5"/>
          </a:solidFill>
          <a:ln w="9525" cap="flat">
            <a:noFill/>
            <a:prstDash val="solid"/>
            <a:miter/>
          </a:ln>
        </p:spPr>
        <p:txBody>
          <a:bodyPr rtlCol="0" anchor="ctr"/>
          <a:lstStyle/>
          <a:p>
            <a:endParaRPr lang="zh-CN" altLang="en-US"/>
          </a:p>
        </p:txBody>
      </p:sp>
      <p:sp>
        <p:nvSpPr>
          <p:cNvPr id="73" name="图形 11"/>
          <p:cNvSpPr/>
          <p:nvPr/>
        </p:nvSpPr>
        <p:spPr>
          <a:xfrm rot="19852132">
            <a:off x="2745105" y="5337810"/>
            <a:ext cx="71120" cy="17018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solidFill>
            <a:srgbClr val="C1CEC5"/>
          </a:solidFill>
          <a:ln w="9525" cap="flat">
            <a:noFill/>
            <a:prstDash val="solid"/>
            <a:miter/>
          </a:ln>
        </p:spPr>
        <p:txBody>
          <a:bodyPr rtlCol="0" anchor="ctr"/>
          <a:lstStyle/>
          <a:p>
            <a:endParaRPr lang="zh-CN" altLang="en-US"/>
          </a:p>
        </p:txBody>
      </p:sp>
      <p:sp>
        <p:nvSpPr>
          <p:cNvPr id="74" name="图形 11"/>
          <p:cNvSpPr/>
          <p:nvPr/>
        </p:nvSpPr>
        <p:spPr>
          <a:xfrm rot="19852132">
            <a:off x="2369820" y="5851525"/>
            <a:ext cx="63500" cy="67310"/>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solidFill>
            <a:srgbClr val="C1CEC5"/>
          </a:solidFill>
          <a:ln w="9525" cap="flat">
            <a:noFill/>
            <a:prstDash val="solid"/>
            <a:miter/>
          </a:ln>
        </p:spPr>
        <p:txBody>
          <a:bodyPr rtlCol="0" anchor="ctr"/>
          <a:lstStyle/>
          <a:p>
            <a:endParaRPr lang="zh-CN" altLang="en-US"/>
          </a:p>
        </p:txBody>
      </p:sp>
      <p:sp>
        <p:nvSpPr>
          <p:cNvPr id="75" name="图形 11"/>
          <p:cNvSpPr/>
          <p:nvPr/>
        </p:nvSpPr>
        <p:spPr>
          <a:xfrm rot="19852132">
            <a:off x="2374265" y="5904865"/>
            <a:ext cx="84455" cy="55245"/>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solidFill>
            <a:srgbClr val="C1CEC5"/>
          </a:solidFill>
          <a:ln w="9525" cap="flat">
            <a:noFill/>
            <a:prstDash val="solid"/>
            <a:miter/>
          </a:ln>
        </p:spPr>
        <p:txBody>
          <a:bodyPr rtlCol="0" anchor="ctr"/>
          <a:lstStyle/>
          <a:p>
            <a:endParaRPr lang="zh-CN" altLang="en-US"/>
          </a:p>
        </p:txBody>
      </p:sp>
      <p:sp>
        <p:nvSpPr>
          <p:cNvPr id="76" name="图形 11"/>
          <p:cNvSpPr/>
          <p:nvPr/>
        </p:nvSpPr>
        <p:spPr>
          <a:xfrm rot="19852132">
            <a:off x="2359025" y="5760720"/>
            <a:ext cx="86360" cy="94615"/>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solidFill>
            <a:srgbClr val="C1CEC5"/>
          </a:solidFill>
          <a:ln w="9525" cap="flat">
            <a:noFill/>
            <a:prstDash val="solid"/>
            <a:miter/>
          </a:ln>
        </p:spPr>
        <p:txBody>
          <a:bodyPr rtlCol="0" anchor="ctr"/>
          <a:lstStyle/>
          <a:p>
            <a:endParaRPr lang="zh-CN" altLang="en-US"/>
          </a:p>
        </p:txBody>
      </p:sp>
      <p:sp>
        <p:nvSpPr>
          <p:cNvPr id="77" name="图形 11"/>
          <p:cNvSpPr/>
          <p:nvPr/>
        </p:nvSpPr>
        <p:spPr>
          <a:xfrm rot="19852132">
            <a:off x="2388870" y="5669915"/>
            <a:ext cx="98425" cy="102235"/>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solidFill>
            <a:srgbClr val="C1CEC5"/>
          </a:solidFill>
          <a:ln w="9525" cap="flat">
            <a:noFill/>
            <a:prstDash val="solid"/>
            <a:miter/>
          </a:ln>
        </p:spPr>
        <p:txBody>
          <a:bodyPr rtlCol="0" anchor="ctr"/>
          <a:lstStyle/>
          <a:p>
            <a:endParaRPr lang="zh-CN" altLang="en-US"/>
          </a:p>
        </p:txBody>
      </p:sp>
      <p:sp>
        <p:nvSpPr>
          <p:cNvPr id="78" name="图形 11"/>
          <p:cNvSpPr/>
          <p:nvPr/>
        </p:nvSpPr>
        <p:spPr>
          <a:xfrm rot="19852132">
            <a:off x="2458085" y="5609590"/>
            <a:ext cx="104140" cy="99060"/>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solidFill>
            <a:srgbClr val="C1CEC5"/>
          </a:solidFill>
          <a:ln w="9525" cap="flat">
            <a:noFill/>
            <a:prstDash val="solid"/>
            <a:miter/>
          </a:ln>
        </p:spPr>
        <p:txBody>
          <a:bodyPr rtlCol="0" anchor="ctr"/>
          <a:lstStyle/>
          <a:p>
            <a:endParaRPr lang="zh-CN" altLang="en-US"/>
          </a:p>
        </p:txBody>
      </p:sp>
      <p:sp>
        <p:nvSpPr>
          <p:cNvPr id="79" name="图形 11"/>
          <p:cNvSpPr/>
          <p:nvPr/>
        </p:nvSpPr>
        <p:spPr>
          <a:xfrm rot="19852132">
            <a:off x="2458720" y="5718175"/>
            <a:ext cx="66675" cy="97790"/>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solidFill>
            <a:srgbClr val="C1CEC5"/>
          </a:solidFill>
          <a:ln w="9525" cap="flat">
            <a:noFill/>
            <a:prstDash val="solid"/>
            <a:miter/>
          </a:ln>
        </p:spPr>
        <p:txBody>
          <a:bodyPr rtlCol="0" anchor="ctr"/>
          <a:lstStyle/>
          <a:p>
            <a:endParaRPr lang="zh-CN" altLang="en-US"/>
          </a:p>
        </p:txBody>
      </p:sp>
      <p:sp>
        <p:nvSpPr>
          <p:cNvPr id="80" name="图形 11"/>
          <p:cNvSpPr/>
          <p:nvPr/>
        </p:nvSpPr>
        <p:spPr>
          <a:xfrm rot="19852132">
            <a:off x="2425700" y="5821680"/>
            <a:ext cx="88900" cy="62230"/>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solidFill>
            <a:srgbClr val="C1CEC5"/>
          </a:solidFill>
          <a:ln w="9525" cap="flat">
            <a:noFill/>
            <a:prstDash val="solid"/>
            <a:miter/>
          </a:ln>
        </p:spPr>
        <p:txBody>
          <a:bodyPr rtlCol="0" anchor="ctr"/>
          <a:lstStyle/>
          <a:p>
            <a:endParaRPr lang="zh-CN" altLang="en-US"/>
          </a:p>
        </p:txBody>
      </p:sp>
      <p:sp>
        <p:nvSpPr>
          <p:cNvPr id="81" name="图形 11"/>
          <p:cNvSpPr/>
          <p:nvPr/>
        </p:nvSpPr>
        <p:spPr>
          <a:xfrm rot="19852132">
            <a:off x="2421890" y="5778500"/>
            <a:ext cx="70485" cy="57150"/>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solidFill>
            <a:srgbClr val="C1CEC5"/>
          </a:solidFill>
          <a:ln w="9525" cap="flat">
            <a:noFill/>
            <a:prstDash val="solid"/>
            <a:miter/>
          </a:ln>
        </p:spPr>
        <p:txBody>
          <a:bodyPr rtlCol="0" anchor="ctr"/>
          <a:lstStyle/>
          <a:p>
            <a:endParaRPr lang="zh-CN" altLang="en-US"/>
          </a:p>
        </p:txBody>
      </p:sp>
      <p:sp>
        <p:nvSpPr>
          <p:cNvPr id="82" name="图形 11"/>
          <p:cNvSpPr/>
          <p:nvPr/>
        </p:nvSpPr>
        <p:spPr>
          <a:xfrm rot="19852132">
            <a:off x="2492375" y="5711825"/>
            <a:ext cx="71120" cy="36830"/>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solidFill>
            <a:srgbClr val="C1CEC5"/>
          </a:solidFill>
          <a:ln w="9525" cap="flat">
            <a:noFill/>
            <a:prstDash val="solid"/>
            <a:miter/>
          </a:ln>
        </p:spPr>
        <p:txBody>
          <a:bodyPr rtlCol="0" anchor="ctr"/>
          <a:lstStyle/>
          <a:p>
            <a:endParaRPr lang="zh-CN" altLang="en-US"/>
          </a:p>
        </p:txBody>
      </p:sp>
      <p:sp>
        <p:nvSpPr>
          <p:cNvPr id="83" name="图形 11"/>
          <p:cNvSpPr/>
          <p:nvPr/>
        </p:nvSpPr>
        <p:spPr>
          <a:xfrm rot="19852132">
            <a:off x="2433320" y="5809615"/>
            <a:ext cx="104140" cy="85725"/>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solidFill>
            <a:srgbClr val="C1CEC5"/>
          </a:solidFill>
          <a:ln w="9525" cap="flat">
            <a:noFill/>
            <a:prstDash val="solid"/>
            <a:miter/>
          </a:ln>
        </p:spPr>
        <p:txBody>
          <a:bodyPr rtlCol="0" anchor="ctr"/>
          <a:lstStyle/>
          <a:p>
            <a:endParaRPr lang="zh-CN" altLang="en-US"/>
          </a:p>
        </p:txBody>
      </p:sp>
      <p:sp>
        <p:nvSpPr>
          <p:cNvPr id="84" name="图形 11"/>
          <p:cNvSpPr/>
          <p:nvPr/>
        </p:nvSpPr>
        <p:spPr>
          <a:xfrm rot="19852132">
            <a:off x="2499995" y="5664835"/>
            <a:ext cx="47625" cy="27305"/>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solidFill>
            <a:srgbClr val="C1CEC5"/>
          </a:solidFill>
          <a:ln w="9525" cap="flat">
            <a:noFill/>
            <a:prstDash val="solid"/>
            <a:miter/>
          </a:ln>
        </p:spPr>
        <p:txBody>
          <a:bodyPr rtlCol="0" anchor="ctr"/>
          <a:lstStyle/>
          <a:p>
            <a:endParaRPr lang="zh-CN" altLang="en-US"/>
          </a:p>
        </p:txBody>
      </p:sp>
      <p:sp>
        <p:nvSpPr>
          <p:cNvPr id="85" name="图形 11"/>
          <p:cNvSpPr/>
          <p:nvPr/>
        </p:nvSpPr>
        <p:spPr>
          <a:xfrm rot="19852132">
            <a:off x="2412365" y="5782945"/>
            <a:ext cx="38735" cy="41910"/>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solidFill>
            <a:srgbClr val="C1CEC5"/>
          </a:solidFill>
          <a:ln w="9525" cap="flat">
            <a:noFill/>
            <a:prstDash val="solid"/>
            <a:miter/>
          </a:ln>
        </p:spPr>
        <p:txBody>
          <a:bodyPr rtlCol="0" anchor="ctr"/>
          <a:lstStyle/>
          <a:p>
            <a:endParaRPr lang="zh-CN" altLang="en-US"/>
          </a:p>
        </p:txBody>
      </p:sp>
      <p:sp>
        <p:nvSpPr>
          <p:cNvPr id="86" name="图形 11"/>
          <p:cNvSpPr/>
          <p:nvPr/>
        </p:nvSpPr>
        <p:spPr>
          <a:xfrm rot="19852132">
            <a:off x="2414270" y="5878195"/>
            <a:ext cx="24130" cy="53340"/>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solidFill>
            <a:srgbClr val="C1CEC5"/>
          </a:solidFill>
          <a:ln w="9525" cap="flat">
            <a:noFill/>
            <a:prstDash val="solid"/>
            <a:miter/>
          </a:ln>
        </p:spPr>
        <p:txBody>
          <a:bodyPr rtlCol="0" anchor="ctr"/>
          <a:lstStyle/>
          <a:p>
            <a:endParaRPr lang="zh-CN" altLang="en-US"/>
          </a:p>
        </p:txBody>
      </p:sp>
      <p:sp>
        <p:nvSpPr>
          <p:cNvPr id="87" name="图形 11"/>
          <p:cNvSpPr/>
          <p:nvPr/>
        </p:nvSpPr>
        <p:spPr>
          <a:xfrm rot="19852132">
            <a:off x="3036570" y="5733415"/>
            <a:ext cx="355600" cy="924560"/>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solidFill>
            <a:srgbClr val="C1CEC5"/>
          </a:solidFill>
          <a:ln w="9525" cap="flat">
            <a:noFill/>
            <a:prstDash val="solid"/>
            <a:miter/>
          </a:ln>
        </p:spPr>
        <p:txBody>
          <a:bodyPr rtlCol="0" anchor="ctr"/>
          <a:lstStyle/>
          <a:p>
            <a:endParaRPr lang="zh-CN" altLang="en-US"/>
          </a:p>
        </p:txBody>
      </p:sp>
      <p:sp>
        <p:nvSpPr>
          <p:cNvPr id="88" name="图形 11"/>
          <p:cNvSpPr/>
          <p:nvPr/>
        </p:nvSpPr>
        <p:spPr>
          <a:xfrm rot="19852132">
            <a:off x="2950210" y="5911215"/>
            <a:ext cx="456565" cy="760730"/>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solidFill>
            <a:srgbClr val="C1CEC5"/>
          </a:solidFill>
          <a:ln w="9525" cap="flat">
            <a:noFill/>
            <a:prstDash val="solid"/>
            <a:miter/>
          </a:ln>
        </p:spPr>
        <p:txBody>
          <a:bodyPr rtlCol="0" anchor="ctr"/>
          <a:lstStyle/>
          <a:p>
            <a:endParaRPr lang="zh-CN" altLang="en-US"/>
          </a:p>
        </p:txBody>
      </p:sp>
      <p:sp>
        <p:nvSpPr>
          <p:cNvPr id="89" name="图形 11"/>
          <p:cNvSpPr/>
          <p:nvPr/>
        </p:nvSpPr>
        <p:spPr>
          <a:xfrm rot="19852132">
            <a:off x="3696335" y="6045835"/>
            <a:ext cx="288290" cy="566420"/>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solidFill>
            <a:srgbClr val="C1CEC5"/>
          </a:solidFill>
          <a:ln w="9525" cap="flat">
            <a:noFill/>
            <a:prstDash val="solid"/>
            <a:miter/>
          </a:ln>
        </p:spPr>
        <p:txBody>
          <a:bodyPr rtlCol="0" anchor="ctr"/>
          <a:lstStyle/>
          <a:p>
            <a:endParaRPr lang="zh-CN" altLang="en-US"/>
          </a:p>
        </p:txBody>
      </p:sp>
      <p:sp>
        <p:nvSpPr>
          <p:cNvPr id="90" name="图形 11"/>
          <p:cNvSpPr/>
          <p:nvPr/>
        </p:nvSpPr>
        <p:spPr>
          <a:xfrm rot="19852132">
            <a:off x="3293745" y="5560695"/>
            <a:ext cx="276860" cy="1117600"/>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solidFill>
            <a:srgbClr val="C1CEC5"/>
          </a:solidFill>
          <a:ln w="9525" cap="flat">
            <a:noFill/>
            <a:prstDash val="solid"/>
            <a:miter/>
          </a:ln>
        </p:spPr>
        <p:txBody>
          <a:bodyPr rtlCol="0" anchor="ctr"/>
          <a:lstStyle/>
          <a:p>
            <a:endParaRPr lang="zh-CN" altLang="en-US"/>
          </a:p>
        </p:txBody>
      </p:sp>
      <p:sp>
        <p:nvSpPr>
          <p:cNvPr id="91" name="图形 11"/>
          <p:cNvSpPr/>
          <p:nvPr/>
        </p:nvSpPr>
        <p:spPr>
          <a:xfrm rot="19852132">
            <a:off x="3363595" y="6040120"/>
            <a:ext cx="138430" cy="553720"/>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solidFill>
            <a:srgbClr val="C1CEC5"/>
          </a:solidFill>
          <a:ln w="9525" cap="flat">
            <a:noFill/>
            <a:prstDash val="solid"/>
            <a:miter/>
          </a:ln>
        </p:spPr>
        <p:txBody>
          <a:bodyPr rtlCol="0" anchor="ctr"/>
          <a:lstStyle/>
          <a:p>
            <a:endParaRPr lang="zh-CN" altLang="en-US"/>
          </a:p>
        </p:txBody>
      </p:sp>
      <p:sp>
        <p:nvSpPr>
          <p:cNvPr id="92" name="图形 11"/>
          <p:cNvSpPr/>
          <p:nvPr/>
        </p:nvSpPr>
        <p:spPr>
          <a:xfrm rot="19852132">
            <a:off x="3636645" y="6398260"/>
            <a:ext cx="312420" cy="61785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solidFill>
            <a:srgbClr val="C1CEC5"/>
          </a:solidFill>
          <a:ln w="9525" cap="flat">
            <a:noFill/>
            <a:prstDash val="solid"/>
            <a:miter/>
          </a:ln>
        </p:spPr>
        <p:txBody>
          <a:bodyPr rtlCol="0" anchor="ctr"/>
          <a:lstStyle/>
          <a:p>
            <a:endParaRPr lang="zh-CN" altLang="en-US"/>
          </a:p>
        </p:txBody>
      </p:sp>
      <p:sp>
        <p:nvSpPr>
          <p:cNvPr id="93" name="图形 11"/>
          <p:cNvSpPr/>
          <p:nvPr/>
        </p:nvSpPr>
        <p:spPr>
          <a:xfrm rot="19852132">
            <a:off x="3633470" y="6457950"/>
            <a:ext cx="125730" cy="552450"/>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solidFill>
            <a:srgbClr val="C1CEC5"/>
          </a:solidFill>
          <a:ln w="9525" cap="flat">
            <a:noFill/>
            <a:prstDash val="solid"/>
            <a:miter/>
          </a:ln>
        </p:spPr>
        <p:txBody>
          <a:bodyPr rtlCol="0" anchor="ctr"/>
          <a:lstStyle/>
          <a:p>
            <a:endParaRPr lang="zh-CN" altLang="en-US"/>
          </a:p>
        </p:txBody>
      </p:sp>
      <p:sp>
        <p:nvSpPr>
          <p:cNvPr id="94" name="图形 11"/>
          <p:cNvSpPr/>
          <p:nvPr/>
        </p:nvSpPr>
        <p:spPr>
          <a:xfrm rot="19852132">
            <a:off x="3869690" y="6887845"/>
            <a:ext cx="198120" cy="69215"/>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solidFill>
            <a:srgbClr val="C1CEC5"/>
          </a:solidFill>
          <a:ln w="9525" cap="flat">
            <a:noFill/>
            <a:prstDash val="solid"/>
            <a:miter/>
          </a:ln>
        </p:spPr>
        <p:txBody>
          <a:bodyPr rtlCol="0" anchor="ctr"/>
          <a:lstStyle/>
          <a:p>
            <a:endParaRPr lang="zh-CN" altLang="en-US"/>
          </a:p>
        </p:txBody>
      </p:sp>
      <p:pic>
        <p:nvPicPr>
          <p:cNvPr id="209" name="图片 208" descr="图片包含 游戏机, 信封, 伞&#10;&#10;描述已自动生成"/>
          <p:cNvPicPr>
            <a:picLocks noChangeAspect="1"/>
          </p:cNvPicPr>
          <p:nvPr/>
        </p:nvPicPr>
        <p:blipFill rotWithShape="1">
          <a:blip r:embed="rId1" cstate="print">
            <a:alphaModFix amt="70000"/>
            <a:extLst>
              <a:ext uri="{28A0092B-C50C-407E-A947-70E740481C1C}">
                <a14:useLocalDpi xmlns:a14="http://schemas.microsoft.com/office/drawing/2010/main" val="0"/>
              </a:ext>
            </a:extLst>
          </a:blip>
          <a:srcRect t="6318" b="50000"/>
          <a:stretch>
            <a:fillRect/>
          </a:stretch>
        </p:blipFill>
        <p:spPr>
          <a:xfrm rot="572618">
            <a:off x="9763053" y="5744387"/>
            <a:ext cx="1573715" cy="181206"/>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89158" y="2694854"/>
            <a:ext cx="2851791" cy="3369571"/>
          </a:xfrm>
          <a:prstGeom prst="rect">
            <a:avLst/>
          </a:prstGeom>
        </p:spPr>
      </p:pic>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框 2"/>
          <p:cNvSpPr txBox="1"/>
          <p:nvPr/>
        </p:nvSpPr>
        <p:spPr>
          <a:xfrm>
            <a:off x="1414145" y="1118235"/>
            <a:ext cx="9618980" cy="2122805"/>
          </a:xfrm>
          <a:prstGeom prst="rect">
            <a:avLst/>
          </a:prstGeom>
          <a:noFill/>
        </p:spPr>
        <p:txBody>
          <a:bodyPr wrap="square" rtlCol="0">
            <a:spAutoFit/>
          </a:bodyPr>
          <a:p>
            <a:r>
              <a:rPr lang="en-US" altLang="zh-CN" sz="4400" b="1">
                <a:latin typeface="楷体" panose="02010609060101010101" charset="-122"/>
                <a:ea typeface="楷体" panose="02010609060101010101" charset="-122"/>
                <a:cs typeface="楷体" panose="02010609060101010101" charset="-122"/>
              </a:rPr>
              <a:t>   </a:t>
            </a:r>
            <a:r>
              <a:rPr lang="zh-CN" altLang="en-US" sz="4400" b="1">
                <a:latin typeface="楷体" panose="02010609060101010101" charset="-122"/>
                <a:ea typeface="楷体" panose="02010609060101010101" charset="-122"/>
                <a:cs typeface="楷体" panose="02010609060101010101" charset="-122"/>
              </a:rPr>
              <a:t>《成长真的不容易——请关注高中</a:t>
            </a:r>
            <a:endParaRPr lang="zh-CN" altLang="en-US" sz="4400" b="1">
              <a:latin typeface="楷体" panose="02010609060101010101" charset="-122"/>
              <a:ea typeface="楷体" panose="02010609060101010101" charset="-122"/>
              <a:cs typeface="楷体" panose="02010609060101010101" charset="-122"/>
            </a:endParaRPr>
          </a:p>
          <a:p>
            <a:endParaRPr lang="zh-CN" altLang="en-US" sz="4400" b="1">
              <a:latin typeface="楷体" panose="02010609060101010101" charset="-122"/>
              <a:ea typeface="楷体" panose="02010609060101010101" charset="-122"/>
              <a:cs typeface="楷体" panose="02010609060101010101" charset="-122"/>
            </a:endParaRPr>
          </a:p>
          <a:p>
            <a:r>
              <a:rPr lang="zh-CN" altLang="en-US" sz="4400" b="1">
                <a:latin typeface="楷体" panose="02010609060101010101" charset="-122"/>
                <a:ea typeface="楷体" panose="02010609060101010101" charset="-122"/>
                <a:cs typeface="楷体" panose="02010609060101010101" charset="-122"/>
              </a:rPr>
              <a:t>生心理健康》结题报告</a:t>
            </a:r>
            <a:endParaRPr lang="zh-CN" altLang="en-US" sz="4400" b="1">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2652395" y="3968115"/>
            <a:ext cx="7840345" cy="460375"/>
          </a:xfrm>
          <a:prstGeom prst="rect">
            <a:avLst/>
          </a:prstGeom>
          <a:noFill/>
        </p:spPr>
        <p:txBody>
          <a:bodyPr wrap="square" rtlCol="0">
            <a:spAutoFit/>
          </a:bodyPr>
          <a:p>
            <a:r>
              <a:rPr lang="zh-CN" altLang="en-US" sz="2400">
                <a:latin typeface="楷体" panose="02010609060101010101" charset="-122"/>
                <a:ea typeface="楷体" panose="02010609060101010101" charset="-122"/>
                <a:cs typeface="楷体" panose="02010609060101010101" charset="-122"/>
              </a:rPr>
              <a:t>小组成员：李冠瑶（组长） </a:t>
            </a:r>
            <a:r>
              <a:rPr lang="en-US" altLang="zh-CN" sz="2400">
                <a:latin typeface="楷体" panose="02010609060101010101" charset="-122"/>
                <a:ea typeface="楷体" panose="02010609060101010101" charset="-122"/>
                <a:cs typeface="楷体" panose="02010609060101010101" charset="-122"/>
              </a:rPr>
              <a:t> </a:t>
            </a:r>
            <a:endParaRPr lang="en-US" altLang="zh-CN" sz="2400">
              <a:latin typeface="楷体" panose="02010609060101010101" charset="-122"/>
              <a:ea typeface="楷体" panose="02010609060101010101" charset="-122"/>
              <a:cs typeface="楷体" panose="02010609060101010101" charset="-122"/>
            </a:endParaRPr>
          </a:p>
        </p:txBody>
      </p:sp>
      <p:sp>
        <p:nvSpPr>
          <p:cNvPr id="5" name="文本框 4"/>
          <p:cNvSpPr txBox="1"/>
          <p:nvPr/>
        </p:nvSpPr>
        <p:spPr>
          <a:xfrm>
            <a:off x="2191385" y="4827905"/>
            <a:ext cx="7854315" cy="460375"/>
          </a:xfrm>
          <a:prstGeom prst="rect">
            <a:avLst/>
          </a:prstGeom>
          <a:noFill/>
        </p:spPr>
        <p:txBody>
          <a:bodyPr wrap="square" rtlCol="0">
            <a:spAutoFit/>
          </a:bodyPr>
          <a:p>
            <a:r>
              <a:rPr lang="en-US" altLang="zh-CN" sz="2400">
                <a:latin typeface="楷体" panose="02010609060101010101" charset="-122"/>
                <a:ea typeface="楷体" panose="02010609060101010101" charset="-122"/>
              </a:rPr>
              <a:t>   </a:t>
            </a:r>
            <a:r>
              <a:rPr lang="zh-CN" altLang="en-US" sz="2400">
                <a:latin typeface="楷体" panose="02010609060101010101" charset="-122"/>
                <a:ea typeface="楷体" panose="02010609060101010101" charset="-122"/>
              </a:rPr>
              <a:t>指导老师：程</a:t>
            </a:r>
            <a:r>
              <a:rPr lang="en-US" altLang="zh-CN" sz="2400">
                <a:latin typeface="楷体" panose="02010609060101010101" charset="-122"/>
                <a:ea typeface="楷体" panose="02010609060101010101" charset="-122"/>
              </a:rPr>
              <a:t> </a:t>
            </a:r>
            <a:r>
              <a:rPr lang="zh-CN" altLang="en-US" sz="2400">
                <a:latin typeface="楷体" panose="02010609060101010101" charset="-122"/>
                <a:ea typeface="楷体" panose="02010609060101010101" charset="-122"/>
              </a:rPr>
              <a:t>香</a:t>
            </a:r>
            <a:endParaRPr lang="zh-CN" altLang="en-US" sz="2400">
              <a:latin typeface="楷体" panose="02010609060101010101" charset="-122"/>
              <a:ea typeface="楷体" panose="02010609060101010101" charset="-122"/>
            </a:endParaRPr>
          </a:p>
        </p:txBody>
      </p:sp>
      <p:sp>
        <p:nvSpPr>
          <p:cNvPr id="8" name="文本框 7"/>
          <p:cNvSpPr txBox="1"/>
          <p:nvPr/>
        </p:nvSpPr>
        <p:spPr>
          <a:xfrm>
            <a:off x="2314575" y="5655945"/>
            <a:ext cx="7840345" cy="460375"/>
          </a:xfrm>
          <a:prstGeom prst="rect">
            <a:avLst/>
          </a:prstGeom>
          <a:noFill/>
        </p:spPr>
        <p:txBody>
          <a:bodyPr wrap="square" rtlCol="0">
            <a:spAutoFit/>
          </a:bodyPr>
          <a:p>
            <a:r>
              <a:rPr lang="en-US" altLang="zh-CN" sz="2400">
                <a:latin typeface="楷体" panose="02010609060101010101" charset="-122"/>
                <a:ea typeface="楷体" panose="02010609060101010101" charset="-122"/>
              </a:rPr>
              <a:t>  </a:t>
            </a:r>
            <a:r>
              <a:rPr lang="zh-CN" altLang="en-US" sz="2400">
                <a:latin typeface="楷体" panose="02010609060101010101" charset="-122"/>
                <a:ea typeface="楷体" panose="02010609060101010101" charset="-122"/>
              </a:rPr>
              <a:t>学</a:t>
            </a:r>
            <a:r>
              <a:rPr lang="en-US" altLang="zh-CN" sz="2400">
                <a:latin typeface="楷体" panose="02010609060101010101" charset="-122"/>
                <a:ea typeface="楷体" panose="02010609060101010101" charset="-122"/>
              </a:rPr>
              <a:t>    </a:t>
            </a:r>
            <a:r>
              <a:rPr lang="zh-CN" altLang="en-US" sz="2400">
                <a:latin typeface="楷体" panose="02010609060101010101" charset="-122"/>
                <a:ea typeface="楷体" panose="02010609060101010101" charset="-122"/>
              </a:rPr>
              <a:t>校：徐州市矿大实验学校</a:t>
            </a:r>
            <a:endParaRPr lang="zh-CN" altLang="en-US" sz="240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框 2"/>
          <p:cNvSpPr txBox="1"/>
          <p:nvPr>
            <p:custDataLst>
              <p:tags r:id="rId1"/>
            </p:custDataLst>
          </p:nvPr>
        </p:nvSpPr>
        <p:spPr>
          <a:xfrm>
            <a:off x="435609" y="1459230"/>
            <a:ext cx="11321415" cy="1703245"/>
          </a:xfrm>
          <a:prstGeom prst="rect">
            <a:avLst/>
          </a:prstGeom>
        </p:spPr>
        <p:txBody>
          <a:bodyPr vert="horz" lIns="91440" tIns="45720" rIns="91440" bIns="45720" rtlCol="0" anchor="b">
            <a:normAutofit/>
          </a:bodyPr>
          <a:lstStyle>
            <a:defPPr>
              <a:defRPr lang="zh-CN"/>
            </a:defPPr>
            <a:lvl1pPr lvl="0">
              <a:lnSpc>
                <a:spcPct val="90000"/>
              </a:lnSpc>
              <a:spcBef>
                <a:spcPct val="0"/>
              </a:spcBef>
              <a:buNone/>
              <a:defRPr sz="4800">
                <a:solidFill>
                  <a:srgbClr val="00B0F0"/>
                </a:solidFill>
                <a:latin typeface="+mj-lt"/>
                <a:ea typeface="+mj-ea"/>
                <a:cs typeface="+mj-cs"/>
              </a:defRPr>
            </a:lvl1pPr>
          </a:lstStyle>
          <a:p>
            <a:r>
              <a:rPr lang="zh-CN" altLang="en-US" dirty="0" smtClean="0">
                <a:solidFill>
                  <a:schemeClr val="tx1"/>
                </a:solidFill>
                <a:latin typeface="楷体" panose="02010609060101010101" charset="-122"/>
                <a:ea typeface="楷体" panose="02010609060101010101" charset="-122"/>
              </a:rPr>
              <a:t>第一阶段</a:t>
            </a:r>
            <a:r>
              <a:rPr lang="zh-CN" altLang="en-US" dirty="0" smtClean="0">
                <a:solidFill>
                  <a:schemeClr val="tx1"/>
                </a:solidFill>
                <a:latin typeface="楷体" panose="02010609060101010101" charset="-122"/>
                <a:ea typeface="楷体" panose="02010609060101010101" charset="-122"/>
              </a:rPr>
              <a:t>：</a:t>
            </a:r>
            <a:endParaRPr lang="zh-CN" altLang="en-US" dirty="0" smtClean="0">
              <a:solidFill>
                <a:schemeClr val="tx1"/>
              </a:solidFill>
              <a:latin typeface="楷体" panose="02010609060101010101" charset="-122"/>
              <a:ea typeface="楷体" panose="02010609060101010101" charset="-122"/>
            </a:endParaRPr>
          </a:p>
        </p:txBody>
      </p:sp>
      <p:cxnSp>
        <p:nvCxnSpPr>
          <p:cNvPr id="10" name="直接连接符 9"/>
          <p:cNvCxnSpPr/>
          <p:nvPr>
            <p:custDataLst>
              <p:tags r:id="rId2"/>
            </p:custDataLst>
          </p:nvPr>
        </p:nvCxnSpPr>
        <p:spPr>
          <a:xfrm>
            <a:off x="493395" y="3293110"/>
            <a:ext cx="11321413" cy="6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3"/>
            </p:custDataLst>
          </p:nvPr>
        </p:nvSpPr>
        <p:spPr>
          <a:xfrm>
            <a:off x="493395" y="3425825"/>
            <a:ext cx="11322050" cy="2297430"/>
          </a:xfrm>
          <a:prstGeom prst="rect">
            <a:avLst/>
          </a:prstGeom>
        </p:spPr>
        <p:txBody>
          <a:bodyPr vert="horz" lIns="91440" tIns="45720" rIns="91440" bIns="45720" rtlCol="0">
            <a:normAutofit fontScale="37500" lnSpcReduction="20000"/>
          </a:bodyPr>
          <a:lstStyle>
            <a:defPPr>
              <a:defRPr lang="zh-CN"/>
            </a:defPPr>
            <a:lvl1pPr marR="0" lvl="0" indent="0" eaLnBrk="0" fontAlgn="base" hangingPunct="0">
              <a:lnSpc>
                <a:spcPct val="100000"/>
              </a:lnSpc>
              <a:spcBef>
                <a:spcPct val="0"/>
              </a:spcBef>
              <a:spcAft>
                <a:spcPct val="0"/>
              </a:spcAft>
              <a:buClrTx/>
              <a:buSzTx/>
              <a:buFont typeface="Arial" panose="020B0604020202020204" pitchFamily="34" charset="0"/>
              <a:buNone/>
              <a:defRPr kumimoji="0" sz="3600" b="0" i="0" u="none" strike="noStrike" cap="none" spc="0" normalizeH="0" baseline="0">
                <a:ln>
                  <a:noFill/>
                </a:ln>
                <a:effectLst/>
                <a:uLnTx/>
                <a:uFillTx/>
                <a:latin typeface="Calibri" panose="020F0502020204030204"/>
                <a:ea typeface="微软雅黑" panose="020B0503020204020204"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sz="5865" dirty="0" smtClean="0">
                <a:latin typeface="楷体" panose="02010609060101010101" charset="-122"/>
                <a:ea typeface="楷体" panose="02010609060101010101" charset="-122"/>
                <a:cs typeface="楷体" panose="02010609060101010101" charset="-122"/>
                <a:sym typeface="+mn-ea"/>
              </a:rPr>
              <a:t>2022年12月20日到2023年1月23日，在</a:t>
            </a:r>
            <a:r>
              <a:rPr lang="zh-CN" sz="5865" dirty="0" smtClean="0">
                <a:latin typeface="楷体" panose="02010609060101010101" charset="-122"/>
                <a:ea typeface="楷体" panose="02010609060101010101" charset="-122"/>
                <a:cs typeface="楷体" panose="02010609060101010101" charset="-122"/>
                <a:sym typeface="+mn-ea"/>
              </a:rPr>
              <a:t>程香</a:t>
            </a:r>
            <a:r>
              <a:rPr sz="5865" dirty="0" smtClean="0">
                <a:latin typeface="楷体" panose="02010609060101010101" charset="-122"/>
                <a:ea typeface="楷体" panose="02010609060101010101" charset="-122"/>
                <a:cs typeface="楷体" panose="02010609060101010101" charset="-122"/>
                <a:sym typeface="+mn-ea"/>
              </a:rPr>
              <a:t>老师的指导下，进行研究方案设计，熟悉负责的项目，设计调查问卷；</a:t>
            </a:r>
            <a:endParaRPr lang="zh-CN" altLang="en-US" sz="5865" dirty="0">
              <a:solidFill>
                <a:schemeClr val="tx2"/>
              </a:solidFill>
              <a:latin typeface="楷体" panose="02010609060101010101" charset="-122"/>
              <a:ea typeface="楷体" panose="02010609060101010101" charset="-122"/>
              <a:cs typeface="楷体" panose="02010609060101010101" charset="-122"/>
              <a:sym typeface="+mn-lt"/>
            </a:endParaRPr>
          </a:p>
          <a:p>
            <a:r>
              <a:rPr lang="en-US" sz="5865" dirty="0" smtClean="0">
                <a:latin typeface="楷体" panose="02010609060101010101" charset="-122"/>
                <a:ea typeface="楷体" panose="02010609060101010101" charset="-122"/>
                <a:cs typeface="楷体" panose="02010609060101010101" charset="-122"/>
              </a:rPr>
              <a:t> </a:t>
            </a:r>
            <a:endParaRPr lang="en-US" altLang="zh-CN" sz="5865" dirty="0" smtClean="0">
              <a:latin typeface="楷体" panose="02010609060101010101" charset="-122"/>
              <a:ea typeface="楷体" panose="02010609060101010101" charset="-122"/>
              <a:cs typeface="楷体" panose="02010609060101010101" charset="-122"/>
            </a:endParaRPr>
          </a:p>
          <a:p>
            <a:r>
              <a:rPr lang="en-US" altLang="zh-CN" sz="5865" dirty="0" smtClean="0">
                <a:latin typeface="楷体" panose="02010609060101010101" charset="-122"/>
                <a:ea typeface="楷体" panose="02010609060101010101" charset="-122"/>
                <a:cs typeface="楷体" panose="02010609060101010101" charset="-122"/>
              </a:rPr>
              <a:t>【</a:t>
            </a:r>
            <a:r>
              <a:rPr lang="zh-CN" altLang="en-US" sz="5865" dirty="0" smtClean="0">
                <a:latin typeface="楷体" panose="02010609060101010101" charset="-122"/>
                <a:ea typeface="楷体" panose="02010609060101010101" charset="-122"/>
                <a:cs typeface="楷体" panose="02010609060101010101" charset="-122"/>
              </a:rPr>
              <a:t>预期效果</a:t>
            </a:r>
            <a:r>
              <a:rPr lang="en-US" altLang="zh-CN" sz="5865" dirty="0" smtClean="0">
                <a:latin typeface="楷体" panose="02010609060101010101" charset="-122"/>
                <a:ea typeface="楷体" panose="02010609060101010101" charset="-122"/>
                <a:cs typeface="楷体" panose="02010609060101010101" charset="-122"/>
              </a:rPr>
              <a:t>】</a:t>
            </a:r>
            <a:endParaRPr lang="en-US" altLang="zh-CN" sz="5865" dirty="0" smtClean="0">
              <a:latin typeface="楷体" panose="02010609060101010101" charset="-122"/>
              <a:ea typeface="楷体" panose="02010609060101010101" charset="-122"/>
              <a:cs typeface="楷体" panose="02010609060101010101" charset="-122"/>
            </a:endParaRPr>
          </a:p>
          <a:p>
            <a:r>
              <a:rPr lang="en-US" altLang="zh-CN" sz="5865" dirty="0" smtClean="0">
                <a:latin typeface="楷体" panose="02010609060101010101" charset="-122"/>
                <a:ea typeface="楷体" panose="02010609060101010101" charset="-122"/>
                <a:cs typeface="楷体" panose="02010609060101010101" charset="-122"/>
              </a:rPr>
              <a:t>1.</a:t>
            </a:r>
            <a:r>
              <a:rPr lang="zh-CN" altLang="en-US" sz="5865" dirty="0" smtClean="0">
                <a:latin typeface="楷体" panose="02010609060101010101" charset="-122"/>
                <a:ea typeface="楷体" panose="02010609060101010101" charset="-122"/>
                <a:cs typeface="楷体" panose="02010609060101010101" charset="-122"/>
              </a:rPr>
              <a:t>为研究制定可行性研究计划；</a:t>
            </a:r>
            <a:endParaRPr lang="zh-CN" altLang="en-US" sz="5865" dirty="0" smtClean="0">
              <a:latin typeface="楷体" panose="02010609060101010101" charset="-122"/>
              <a:ea typeface="楷体" panose="02010609060101010101" charset="-122"/>
              <a:cs typeface="楷体" panose="02010609060101010101" charset="-122"/>
            </a:endParaRPr>
          </a:p>
          <a:p>
            <a:r>
              <a:rPr lang="en-US" altLang="zh-CN" sz="5865" dirty="0" smtClean="0">
                <a:latin typeface="楷体" panose="02010609060101010101" charset="-122"/>
                <a:ea typeface="楷体" panose="02010609060101010101" charset="-122"/>
                <a:cs typeface="楷体" panose="02010609060101010101" charset="-122"/>
              </a:rPr>
              <a:t>2.</a:t>
            </a:r>
            <a:r>
              <a:rPr lang="zh-CN" altLang="en-US" sz="5865" dirty="0" smtClean="0">
                <a:latin typeface="楷体" panose="02010609060101010101" charset="-122"/>
                <a:ea typeface="楷体" panose="02010609060101010101" charset="-122"/>
                <a:cs typeface="楷体" panose="02010609060101010101" charset="-122"/>
              </a:rPr>
              <a:t>确定研究任务；</a:t>
            </a:r>
            <a:endParaRPr lang="zh-CN" altLang="en-US" sz="5865" dirty="0" smtClean="0">
              <a:latin typeface="楷体" panose="02010609060101010101" charset="-122"/>
              <a:ea typeface="楷体" panose="02010609060101010101" charset="-122"/>
              <a:cs typeface="楷体" panose="02010609060101010101" charset="-122"/>
            </a:endParaRPr>
          </a:p>
          <a:p>
            <a:r>
              <a:rPr lang="en-US" altLang="zh-CN" sz="5865" dirty="0" smtClean="0">
                <a:latin typeface="楷体" panose="02010609060101010101" charset="-122"/>
                <a:ea typeface="楷体" panose="02010609060101010101" charset="-122"/>
                <a:cs typeface="楷体" panose="02010609060101010101" charset="-122"/>
              </a:rPr>
              <a:t>3.</a:t>
            </a:r>
            <a:r>
              <a:rPr lang="zh-CN" altLang="en-US" sz="5865" dirty="0" smtClean="0">
                <a:latin typeface="楷体" panose="02010609060101010101" charset="-122"/>
                <a:ea typeface="楷体" panose="02010609060101010101" charset="-122"/>
                <a:cs typeface="楷体" panose="02010609060101010101" charset="-122"/>
              </a:rPr>
              <a:t>接受</a:t>
            </a:r>
            <a:r>
              <a:rPr lang="zh-CN" altLang="en-US" sz="5865" dirty="0" smtClean="0">
                <a:latin typeface="楷体" panose="02010609060101010101" charset="-122"/>
                <a:ea typeface="楷体" panose="02010609060101010101" charset="-122"/>
                <a:cs typeface="楷体" panose="02010609060101010101" charset="-122"/>
              </a:rPr>
              <a:t>老师的指导</a:t>
            </a:r>
            <a:endParaRPr lang="en-US" altLang="zh-CN" sz="5865" dirty="0" smtClean="0">
              <a:latin typeface="楷体" panose="02010609060101010101" charset="-122"/>
              <a:ea typeface="楷体" panose="02010609060101010101" charset="-122"/>
              <a:cs typeface="楷体" panose="02010609060101010101" charset="-122"/>
            </a:endParaRPr>
          </a:p>
          <a:p>
            <a:pPr>
              <a:lnSpc>
                <a:spcPct val="150000"/>
              </a:lnSpc>
            </a:pPr>
            <a:endParaRPr lang="zh-CN" altLang="en-US" sz="5865" dirty="0">
              <a:solidFill>
                <a:schemeClr val="tx2"/>
              </a:solidFill>
              <a:latin typeface="楷体" panose="02010609060101010101" charset="-122"/>
              <a:ea typeface="楷体" panose="02010609060101010101" charset="-122"/>
              <a:cs typeface="楷体" panose="02010609060101010101" charset="-122"/>
              <a:sym typeface="+mn-lt"/>
            </a:endParaRPr>
          </a:p>
        </p:txBody>
      </p:sp>
      <p:pic>
        <p:nvPicPr>
          <p:cNvPr id="5" name="图片 4"/>
          <p:cNvPicPr>
            <a:picLocks noChangeAspect="1"/>
          </p:cNvPicPr>
          <p:nvPr>
            <p:custDataLst>
              <p:tags r:id="rId4"/>
            </p:custDataLst>
          </p:nvPr>
        </p:nvPicPr>
        <p:blipFill>
          <a:blip r:embed="rId5"/>
          <a:stretch>
            <a:fillRect/>
          </a:stretch>
        </p:blipFill>
        <p:spPr>
          <a:xfrm>
            <a:off x="9076376" y="-101213"/>
            <a:ext cx="2077083" cy="297237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838200" y="551543"/>
            <a:ext cx="10515600" cy="5558971"/>
          </a:xfrm>
          <a:prstGeom prst="rect">
            <a:avLst/>
          </a:prstGeom>
        </p:spPr>
        <p:txBody>
          <a:bodyPr vert="horz" lIns="91440" tIns="45720" rIns="91440" bIns="45720" rtlCol="0">
            <a:normAutofit fontScale="7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dirty="0" smtClean="0">
                <a:latin typeface="楷体" panose="02010609060101010101" charset="-122"/>
                <a:ea typeface="楷体" panose="02010609060101010101" charset="-122"/>
                <a:cs typeface="楷体" panose="02010609060101010101" charset="-122"/>
              </a:rPr>
              <a:t>【</a:t>
            </a:r>
            <a:r>
              <a:rPr lang="zh-CN" altLang="en-US" dirty="0" smtClean="0">
                <a:latin typeface="楷体" panose="02010609060101010101" charset="-122"/>
                <a:ea typeface="楷体" panose="02010609060101010101" charset="-122"/>
                <a:cs typeface="楷体" panose="02010609060101010101" charset="-122"/>
              </a:rPr>
              <a:t>实际过程</a:t>
            </a:r>
            <a:r>
              <a:rPr lang="en-US" altLang="zh-CN" dirty="0" smtClean="0">
                <a:latin typeface="楷体" panose="02010609060101010101" charset="-122"/>
                <a:ea typeface="楷体" panose="02010609060101010101" charset="-122"/>
                <a:cs typeface="楷体" panose="02010609060101010101" charset="-122"/>
              </a:rPr>
              <a:t>】</a:t>
            </a:r>
            <a:endParaRPr lang="en-US" altLang="zh-CN" dirty="0" smtClean="0">
              <a:latin typeface="楷体" panose="02010609060101010101" charset="-122"/>
              <a:ea typeface="楷体" panose="02010609060101010101" charset="-122"/>
              <a:cs typeface="楷体" panose="02010609060101010101" charset="-122"/>
            </a:endParaRPr>
          </a:p>
          <a:p>
            <a:pPr marL="0" algn="l" fontAlgn="auto">
              <a:lnSpc>
                <a:spcPts val="3480"/>
              </a:lnSpc>
              <a:buClrTx/>
              <a:buSzTx/>
              <a:buNone/>
            </a:pPr>
            <a:r>
              <a:rPr lang="zh-CN" altLang="en-US" dirty="0" smtClean="0">
                <a:latin typeface="楷体" panose="02010609060101010101" charset="-122"/>
                <a:ea typeface="楷体" panose="02010609060101010101" charset="-122"/>
                <a:cs typeface="楷体" panose="02010609060101010101" charset="-122"/>
              </a:rPr>
              <a:t>1.经过讨论及程</a:t>
            </a:r>
            <a:r>
              <a:rPr lang="zh-CN" altLang="en-US" dirty="0" smtClean="0">
                <a:latin typeface="楷体" panose="02010609060101010101" charset="-122"/>
                <a:ea typeface="楷体" panose="02010609060101010101" charset="-122"/>
                <a:cs typeface="楷体" panose="02010609060101010101" charset="-122"/>
              </a:rPr>
              <a:t>香教师的指导，确立将</a:t>
            </a:r>
            <a:r>
              <a:rPr lang="zh-CN" altLang="en-US" dirty="0" smtClean="0">
                <a:latin typeface="楷体" panose="02010609060101010101" charset="-122"/>
                <a:ea typeface="楷体" panose="02010609060101010101" charset="-122"/>
                <a:cs typeface="楷体" panose="02010609060101010101" charset="-122"/>
                <a:sym typeface="+mn-ea"/>
              </a:rPr>
              <a:t>成长真的不容易——请关注高中生心理健康</a:t>
            </a:r>
            <a:r>
              <a:rPr lang="zh-CN" altLang="en-US" dirty="0" smtClean="0">
                <a:latin typeface="楷体" panose="02010609060101010101" charset="-122"/>
                <a:ea typeface="楷体" panose="02010609060101010101" charset="-122"/>
                <a:cs typeface="楷体" panose="02010609060101010101" charset="-122"/>
              </a:rPr>
              <a:t>作为本小组的研究对象，因此本小组决定将进行研究方案设计并设计调查问卷。</a:t>
            </a:r>
            <a:endParaRPr lang="zh-CN" altLang="en-US" dirty="0" smtClean="0">
              <a:latin typeface="楷体" panose="02010609060101010101" charset="-122"/>
              <a:ea typeface="楷体" panose="02010609060101010101" charset="-122"/>
              <a:cs typeface="楷体" panose="02010609060101010101" charset="-122"/>
            </a:endParaRPr>
          </a:p>
          <a:p>
            <a:pPr marL="0" indent="0" fontAlgn="auto">
              <a:lnSpc>
                <a:spcPts val="3480"/>
              </a:lnSpc>
              <a:buNone/>
            </a:pPr>
            <a:r>
              <a:rPr lang="zh-CN" altLang="en-US" dirty="0" smtClean="0">
                <a:latin typeface="楷体" panose="02010609060101010101" charset="-122"/>
                <a:ea typeface="楷体" panose="02010609060101010101" charset="-122"/>
                <a:cs typeface="楷体" panose="02010609060101010101" charset="-122"/>
              </a:rPr>
              <a:t>2.本研究小组由李冠瑶组成，李冠瑶任组长，统筹规划此次研究事相，提高研究</a:t>
            </a:r>
            <a:r>
              <a:rPr lang="zh-CN" altLang="en-US" smtClean="0">
                <a:latin typeface="楷体" panose="02010609060101010101" charset="-122"/>
                <a:ea typeface="楷体" panose="02010609060101010101" charset="-122"/>
                <a:cs typeface="楷体" panose="02010609060101010101" charset="-122"/>
              </a:rPr>
              <a:t>效率，</a:t>
            </a:r>
            <a:r>
              <a:rPr lang="zh-CN" altLang="en-US" dirty="0" smtClean="0">
                <a:latin typeface="楷体" panose="02010609060101010101" charset="-122"/>
                <a:ea typeface="楷体" panose="02010609060101010101" charset="-122"/>
                <a:cs typeface="楷体" panose="02010609060101010101" charset="-122"/>
              </a:rPr>
              <a:t>在程</a:t>
            </a:r>
            <a:r>
              <a:rPr lang="zh-CN" altLang="en-US" dirty="0" smtClean="0">
                <a:latin typeface="楷体" panose="02010609060101010101" charset="-122"/>
                <a:ea typeface="楷体" panose="02010609060101010101" charset="-122"/>
                <a:cs typeface="楷体" panose="02010609060101010101" charset="-122"/>
              </a:rPr>
              <a:t>香老师的建议和安排下</a:t>
            </a:r>
            <a:r>
              <a:rPr lang="zh-CN" altLang="en-US" dirty="0" smtClean="0">
                <a:latin typeface="楷体" panose="02010609060101010101" charset="-122"/>
                <a:ea typeface="楷体" panose="02010609060101010101" charset="-122"/>
                <a:cs typeface="楷体" panose="02010609060101010101" charset="-122"/>
              </a:rPr>
              <a:t>确定研究任务。</a:t>
            </a:r>
            <a:endParaRPr lang="zh-CN" altLang="en-US" dirty="0" smtClean="0">
              <a:latin typeface="楷体" panose="02010609060101010101" charset="-122"/>
              <a:ea typeface="楷体" panose="02010609060101010101" charset="-122"/>
              <a:cs typeface="楷体" panose="02010609060101010101" charset="-122"/>
            </a:endParaRPr>
          </a:p>
          <a:p>
            <a:pPr latinLnBrk="1"/>
            <a:r>
              <a:rPr lang="zh-CN" altLang="en-US" dirty="0" smtClean="0">
                <a:latin typeface="楷体" panose="02010609060101010101" charset="-122"/>
                <a:ea typeface="楷体" panose="02010609060101010101" charset="-122"/>
                <a:cs typeface="楷体" panose="02010609060101010101" charset="-122"/>
              </a:rPr>
              <a:t>具体如下：</a:t>
            </a:r>
            <a:endParaRPr lang="zh-CN" altLang="en-US" dirty="0" smtClean="0">
              <a:latin typeface="楷体" panose="02010609060101010101" charset="-122"/>
              <a:ea typeface="楷体" panose="02010609060101010101" charset="-122"/>
              <a:cs typeface="楷体" panose="02010609060101010101" charset="-122"/>
            </a:endParaRPr>
          </a:p>
          <a:p>
            <a:pPr latinLnBrk="1"/>
            <a:r>
              <a:rPr dirty="0" smtClean="0">
                <a:latin typeface="楷体" panose="02010609060101010101" charset="-122"/>
                <a:ea typeface="楷体" panose="02010609060101010101" charset="-122"/>
                <a:cs typeface="楷体" panose="02010609060101010101" charset="-122"/>
                <a:sym typeface="+mn-ea"/>
              </a:rPr>
              <a:t>①统筹安排研究过程中的相关事项；</a:t>
            </a:r>
            <a:endParaRPr dirty="0" smtClean="0">
              <a:latin typeface="楷体" panose="02010609060101010101" charset="-122"/>
              <a:ea typeface="楷体" panose="02010609060101010101" charset="-122"/>
              <a:cs typeface="楷体" panose="02010609060101010101" charset="-122"/>
            </a:endParaRPr>
          </a:p>
          <a:p>
            <a:pPr latinLnBrk="1"/>
            <a:r>
              <a:rPr dirty="0" smtClean="0">
                <a:latin typeface="楷体" panose="02010609060101010101" charset="-122"/>
                <a:ea typeface="楷体" panose="02010609060101010101" charset="-122"/>
                <a:cs typeface="楷体" panose="02010609060101010101" charset="-122"/>
                <a:sym typeface="+mn-ea"/>
              </a:rPr>
              <a:t>②查找相关资料；</a:t>
            </a:r>
            <a:endParaRPr dirty="0" smtClean="0">
              <a:latin typeface="楷体" panose="02010609060101010101" charset="-122"/>
              <a:ea typeface="楷体" panose="02010609060101010101" charset="-122"/>
              <a:cs typeface="楷体" panose="02010609060101010101" charset="-122"/>
            </a:endParaRPr>
          </a:p>
          <a:p>
            <a:pPr latinLnBrk="1"/>
            <a:r>
              <a:rPr dirty="0" smtClean="0">
                <a:latin typeface="楷体" panose="02010609060101010101" charset="-122"/>
                <a:ea typeface="楷体" panose="02010609060101010101" charset="-122"/>
                <a:cs typeface="楷体" panose="02010609060101010101" charset="-122"/>
                <a:sym typeface="+mn-ea"/>
              </a:rPr>
              <a:t>③撰写开题报告和结题报告；</a:t>
            </a:r>
            <a:endParaRPr dirty="0" smtClean="0">
              <a:latin typeface="楷体" panose="02010609060101010101" charset="-122"/>
              <a:ea typeface="楷体" panose="02010609060101010101" charset="-122"/>
              <a:cs typeface="楷体" panose="02010609060101010101" charset="-122"/>
            </a:endParaRPr>
          </a:p>
          <a:p>
            <a:pPr latinLnBrk="1"/>
            <a:r>
              <a:rPr dirty="0" smtClean="0">
                <a:latin typeface="楷体" panose="02010609060101010101" charset="-122"/>
                <a:ea typeface="楷体" panose="02010609060101010101" charset="-122"/>
                <a:cs typeface="楷体" panose="02010609060101010101" charset="-122"/>
                <a:sym typeface="+mn-ea"/>
              </a:rPr>
              <a:t>④制定调查报告并整理、分析调查数据； </a:t>
            </a:r>
            <a:endParaRPr dirty="0" smtClean="0">
              <a:latin typeface="楷体" panose="02010609060101010101" charset="-122"/>
              <a:ea typeface="楷体" panose="02010609060101010101" charset="-122"/>
              <a:cs typeface="楷体" panose="02010609060101010101" charset="-122"/>
            </a:endParaRPr>
          </a:p>
          <a:p>
            <a:pPr latinLnBrk="1"/>
            <a:r>
              <a:rPr dirty="0" smtClean="0">
                <a:latin typeface="楷体" panose="02010609060101010101" charset="-122"/>
                <a:ea typeface="楷体" panose="02010609060101010101" charset="-122"/>
                <a:cs typeface="楷体" panose="02010609060101010101" charset="-122"/>
                <a:sym typeface="+mn-ea"/>
              </a:rPr>
              <a:t>⑤撰写调查报告； </a:t>
            </a:r>
            <a:endParaRPr dirty="0" smtClean="0">
              <a:latin typeface="楷体" panose="02010609060101010101" charset="-122"/>
              <a:ea typeface="楷体" panose="02010609060101010101" charset="-122"/>
              <a:cs typeface="楷体" panose="02010609060101010101" charset="-122"/>
            </a:endParaRPr>
          </a:p>
          <a:p>
            <a:pPr latinLnBrk="1"/>
            <a:r>
              <a:rPr dirty="0" smtClean="0">
                <a:latin typeface="楷体" panose="02010609060101010101" charset="-122"/>
                <a:ea typeface="楷体" panose="02010609060101010101" charset="-122"/>
                <a:cs typeface="楷体" panose="02010609060101010101" charset="-122"/>
                <a:sym typeface="+mn-ea"/>
              </a:rPr>
              <a:t>⑥制作相关PPT。</a:t>
            </a:r>
            <a:endParaRPr lang="en-US" altLang="zh-CN" dirty="0">
              <a:latin typeface="楷体" panose="02010609060101010101" charset="-122"/>
              <a:ea typeface="楷体" panose="02010609060101010101" charset="-122"/>
              <a:cs typeface="楷体" panose="02010609060101010101" charset="-122"/>
            </a:endParaRPr>
          </a:p>
        </p:txBody>
      </p:sp>
      <p:pic>
        <p:nvPicPr>
          <p:cNvPr id="3" name="图片 2" descr="灯15"/>
          <p:cNvPicPr>
            <a:picLocks noChangeAspect="1"/>
          </p:cNvPicPr>
          <p:nvPr>
            <p:custDataLst>
              <p:tags r:id="rId2"/>
            </p:custDataLst>
          </p:nvPr>
        </p:nvPicPr>
        <p:blipFill>
          <a:blip r:embed="rId3"/>
          <a:stretch>
            <a:fillRect/>
          </a:stretch>
        </p:blipFill>
        <p:spPr>
          <a:xfrm flipV="1">
            <a:off x="7755890" y="4501515"/>
            <a:ext cx="3597910" cy="179895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框 2"/>
          <p:cNvSpPr txBox="1"/>
          <p:nvPr>
            <p:custDataLst>
              <p:tags r:id="rId1"/>
            </p:custDataLst>
          </p:nvPr>
        </p:nvSpPr>
        <p:spPr>
          <a:xfrm>
            <a:off x="435609" y="1459230"/>
            <a:ext cx="11321415" cy="1703245"/>
          </a:xfrm>
          <a:prstGeom prst="rect">
            <a:avLst/>
          </a:prstGeom>
        </p:spPr>
        <p:txBody>
          <a:bodyPr vert="horz" lIns="91440" tIns="45720" rIns="91440" bIns="45720" rtlCol="0" anchor="b">
            <a:normAutofit/>
          </a:bodyPr>
          <a:lstStyle>
            <a:defPPr>
              <a:defRPr lang="zh-CN"/>
            </a:defPPr>
            <a:lvl1pPr lvl="0">
              <a:lnSpc>
                <a:spcPct val="90000"/>
              </a:lnSpc>
              <a:spcBef>
                <a:spcPct val="0"/>
              </a:spcBef>
              <a:buNone/>
              <a:defRPr sz="4800">
                <a:solidFill>
                  <a:srgbClr val="00B0F0"/>
                </a:solidFill>
                <a:latin typeface="+mj-lt"/>
                <a:ea typeface="+mj-ea"/>
                <a:cs typeface="+mj-cs"/>
              </a:defRPr>
            </a:lvl1pPr>
          </a:lstStyle>
          <a:p>
            <a:r>
              <a:rPr lang="zh-CN" altLang="en-US" dirty="0" smtClean="0">
                <a:solidFill>
                  <a:schemeClr val="tx1"/>
                </a:solidFill>
                <a:latin typeface="楷体" panose="02010609060101010101" charset="-122"/>
                <a:ea typeface="楷体" panose="02010609060101010101" charset="-122"/>
              </a:rPr>
              <a:t>第</a:t>
            </a:r>
            <a:r>
              <a:rPr lang="zh-CN" altLang="en-US" dirty="0" smtClean="0">
                <a:solidFill>
                  <a:schemeClr val="tx1"/>
                </a:solidFill>
                <a:latin typeface="楷体" panose="02010609060101010101" charset="-122"/>
                <a:ea typeface="楷体" panose="02010609060101010101" charset="-122"/>
              </a:rPr>
              <a:t>二阶段</a:t>
            </a:r>
            <a:r>
              <a:rPr lang="zh-CN" altLang="en-US" dirty="0" smtClean="0">
                <a:solidFill>
                  <a:schemeClr val="tx1"/>
                </a:solidFill>
                <a:latin typeface="楷体" panose="02010609060101010101" charset="-122"/>
                <a:ea typeface="楷体" panose="02010609060101010101" charset="-122"/>
              </a:rPr>
              <a:t>：</a:t>
            </a:r>
            <a:endParaRPr lang="zh-CN" altLang="en-US" dirty="0" smtClean="0">
              <a:solidFill>
                <a:schemeClr val="tx1"/>
              </a:solidFill>
              <a:latin typeface="楷体" panose="02010609060101010101" charset="-122"/>
              <a:ea typeface="楷体" panose="02010609060101010101" charset="-122"/>
            </a:endParaRPr>
          </a:p>
        </p:txBody>
      </p:sp>
      <p:cxnSp>
        <p:nvCxnSpPr>
          <p:cNvPr id="10" name="直接连接符 9"/>
          <p:cNvCxnSpPr/>
          <p:nvPr>
            <p:custDataLst>
              <p:tags r:id="rId2"/>
            </p:custDataLst>
          </p:nvPr>
        </p:nvCxnSpPr>
        <p:spPr>
          <a:xfrm>
            <a:off x="493395" y="3293110"/>
            <a:ext cx="11321413" cy="6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3"/>
            </p:custDataLst>
          </p:nvPr>
        </p:nvSpPr>
        <p:spPr>
          <a:xfrm>
            <a:off x="493395" y="3425825"/>
            <a:ext cx="11322050" cy="2297430"/>
          </a:xfrm>
          <a:prstGeom prst="rect">
            <a:avLst/>
          </a:prstGeom>
        </p:spPr>
        <p:txBody>
          <a:bodyPr vert="horz" lIns="91440" tIns="45720" rIns="91440" bIns="45720" rtlCol="0">
            <a:normAutofit fontScale="25000"/>
          </a:bodyPr>
          <a:lstStyle>
            <a:defPPr>
              <a:defRPr lang="zh-CN"/>
            </a:defPPr>
            <a:lvl1pPr marR="0" lvl="0" indent="0" eaLnBrk="0" fontAlgn="base" hangingPunct="0">
              <a:lnSpc>
                <a:spcPct val="100000"/>
              </a:lnSpc>
              <a:spcBef>
                <a:spcPct val="0"/>
              </a:spcBef>
              <a:spcAft>
                <a:spcPct val="0"/>
              </a:spcAft>
              <a:buClrTx/>
              <a:buSzTx/>
              <a:buFont typeface="Arial" panose="020B0604020202020204" pitchFamily="34" charset="0"/>
              <a:buNone/>
              <a:defRPr kumimoji="0" sz="3600" b="0" i="0" u="none" strike="noStrike" cap="none" spc="0" normalizeH="0" baseline="0">
                <a:ln>
                  <a:noFill/>
                </a:ln>
                <a:effectLst/>
                <a:uLnTx/>
                <a:uFillTx/>
                <a:latin typeface="Calibri" panose="020F0502020204030204"/>
                <a:ea typeface="微软雅黑" panose="020B0503020204020204"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sz="8000" dirty="0" smtClean="0">
                <a:latin typeface="楷体" panose="02010609060101010101" charset="-122"/>
                <a:ea typeface="楷体" panose="02010609060101010101" charset="-122"/>
                <a:cs typeface="楷体" panose="02010609060101010101" charset="-122"/>
                <a:sym typeface="+mn-ea"/>
              </a:rPr>
              <a:t>2023年1月24日到2023年2月6日，查找各种资料，收集相关的各种信息；</a:t>
            </a:r>
            <a:r>
              <a:rPr lang="en-US" sz="8000" dirty="0" smtClean="0">
                <a:latin typeface="楷体" panose="02010609060101010101" charset="-122"/>
                <a:ea typeface="楷体" panose="02010609060101010101" charset="-122"/>
                <a:cs typeface="楷体" panose="02010609060101010101" charset="-122"/>
              </a:rPr>
              <a:t> </a:t>
            </a:r>
            <a:endParaRPr lang="en-US" altLang="zh-CN" sz="8000" dirty="0" smtClean="0">
              <a:latin typeface="楷体" panose="02010609060101010101" charset="-122"/>
              <a:ea typeface="楷体" panose="02010609060101010101" charset="-122"/>
              <a:cs typeface="楷体" panose="02010609060101010101" charset="-122"/>
            </a:endParaRPr>
          </a:p>
          <a:p>
            <a:r>
              <a:rPr lang="en-US" altLang="zh-CN" sz="8000" dirty="0" smtClean="0">
                <a:latin typeface="楷体" panose="02010609060101010101" charset="-122"/>
                <a:ea typeface="楷体" panose="02010609060101010101" charset="-122"/>
                <a:cs typeface="楷体" panose="02010609060101010101" charset="-122"/>
              </a:rPr>
              <a:t>【</a:t>
            </a:r>
            <a:r>
              <a:rPr lang="zh-CN" altLang="en-US" sz="8000" dirty="0" smtClean="0">
                <a:latin typeface="楷体" panose="02010609060101010101" charset="-122"/>
                <a:ea typeface="楷体" panose="02010609060101010101" charset="-122"/>
                <a:cs typeface="楷体" panose="02010609060101010101" charset="-122"/>
              </a:rPr>
              <a:t>预期效果</a:t>
            </a:r>
            <a:r>
              <a:rPr lang="en-US" altLang="zh-CN" sz="8000" dirty="0" smtClean="0">
                <a:latin typeface="楷体" panose="02010609060101010101" charset="-122"/>
                <a:ea typeface="楷体" panose="02010609060101010101" charset="-122"/>
                <a:cs typeface="楷体" panose="02010609060101010101" charset="-122"/>
              </a:rPr>
              <a:t>】</a:t>
            </a:r>
            <a:endParaRPr lang="en-US" altLang="zh-CN" sz="8000" dirty="0" smtClean="0">
              <a:latin typeface="楷体" panose="02010609060101010101" charset="-122"/>
              <a:ea typeface="楷体" panose="02010609060101010101" charset="-122"/>
              <a:cs typeface="楷体" panose="02010609060101010101" charset="-122"/>
            </a:endParaRPr>
          </a:p>
          <a:p>
            <a:pPr lvl="0"/>
            <a:r>
              <a:rPr lang="zh-CN" altLang="zh-CN" sz="8000" dirty="0" smtClean="0">
                <a:latin typeface="楷体" panose="02010609060101010101" charset="-122"/>
                <a:ea typeface="楷体" panose="02010609060101010101" charset="-122"/>
                <a:cs typeface="楷体" panose="02010609060101010101" charset="-122"/>
                <a:sym typeface="+mn-ea"/>
              </a:rPr>
              <a:t>1、</a:t>
            </a:r>
            <a:r>
              <a:rPr lang="zh-CN" altLang="en-US" sz="8000" dirty="0" smtClean="0">
                <a:latin typeface="楷体" panose="02010609060101010101" charset="-122"/>
                <a:ea typeface="楷体" panose="02010609060101010101" charset="-122"/>
                <a:cs typeface="楷体" panose="02010609060101010101" charset="-122"/>
                <a:sym typeface="+mn-ea"/>
              </a:rPr>
              <a:t>利用互联网，为本课题的研究提供了更广泛和可靠的理论来源</a:t>
            </a:r>
            <a:r>
              <a:rPr lang="zh-CN" altLang="zh-CN" sz="8000" dirty="0" smtClean="0">
                <a:latin typeface="楷体" panose="02010609060101010101" charset="-122"/>
                <a:ea typeface="楷体" panose="02010609060101010101" charset="-122"/>
                <a:cs typeface="楷体" panose="02010609060101010101" charset="-122"/>
                <a:sym typeface="+mn-ea"/>
              </a:rPr>
              <a:t>；</a:t>
            </a:r>
            <a:endParaRPr lang="zh-CN" altLang="zh-CN" sz="8000" dirty="0" smtClean="0">
              <a:latin typeface="楷体" panose="02010609060101010101" charset="-122"/>
              <a:ea typeface="楷体" panose="02010609060101010101" charset="-122"/>
              <a:cs typeface="楷体" panose="02010609060101010101" charset="-122"/>
            </a:endParaRPr>
          </a:p>
          <a:p>
            <a:pPr lvl="0"/>
            <a:r>
              <a:rPr lang="zh-CN" altLang="zh-CN" sz="8000" dirty="0" smtClean="0">
                <a:latin typeface="楷体" panose="02010609060101010101" charset="-122"/>
                <a:ea typeface="楷体" panose="02010609060101010101" charset="-122"/>
                <a:cs typeface="楷体" panose="02010609060101010101" charset="-122"/>
                <a:sym typeface="+mn-ea"/>
              </a:rPr>
              <a:t>2、准备相关问题，</a:t>
            </a:r>
            <a:r>
              <a:rPr sz="8000" dirty="0" smtClean="0">
                <a:latin typeface="楷体" panose="02010609060101010101" charset="-122"/>
                <a:ea typeface="楷体" panose="02010609060101010101" charset="-122"/>
                <a:cs typeface="楷体" panose="02010609060101010101" charset="-122"/>
                <a:sym typeface="+mn-ea"/>
              </a:rPr>
              <a:t>采访</a:t>
            </a:r>
            <a:r>
              <a:rPr lang="zh-CN" sz="8000" dirty="0" smtClean="0">
                <a:latin typeface="楷体" panose="02010609060101010101" charset="-122"/>
                <a:ea typeface="楷体" panose="02010609060101010101" charset="-122"/>
                <a:cs typeface="楷体" panose="02010609060101010101" charset="-122"/>
                <a:sym typeface="+mn-ea"/>
              </a:rPr>
              <a:t>同学</a:t>
            </a:r>
            <a:r>
              <a:rPr sz="8000" dirty="0" smtClean="0">
                <a:latin typeface="楷体" panose="02010609060101010101" charset="-122"/>
                <a:ea typeface="楷体" panose="02010609060101010101" charset="-122"/>
                <a:cs typeface="楷体" panose="02010609060101010101" charset="-122"/>
                <a:sym typeface="+mn-ea"/>
              </a:rPr>
              <a:t>，整理数据</a:t>
            </a:r>
            <a:r>
              <a:rPr lang="zh-CN" sz="8000" dirty="0" smtClean="0">
                <a:latin typeface="楷体" panose="02010609060101010101" charset="-122"/>
                <a:ea typeface="楷体" panose="02010609060101010101" charset="-122"/>
                <a:cs typeface="楷体" panose="02010609060101010101" charset="-122"/>
                <a:sym typeface="+mn-ea"/>
              </a:rPr>
              <a:t>；</a:t>
            </a:r>
            <a:endParaRPr lang="zh-CN" sz="8000" dirty="0" smtClean="0">
              <a:latin typeface="楷体" panose="02010609060101010101" charset="-122"/>
              <a:ea typeface="楷体" panose="02010609060101010101" charset="-122"/>
              <a:cs typeface="楷体" panose="02010609060101010101" charset="-122"/>
              <a:sym typeface="+mn-ea"/>
            </a:endParaRPr>
          </a:p>
          <a:p>
            <a:pPr lvl="0"/>
            <a:r>
              <a:rPr lang="en-US" altLang="zh-CN" sz="8000" dirty="0" smtClean="0">
                <a:latin typeface="楷体" panose="02010609060101010101" charset="-122"/>
                <a:ea typeface="楷体" panose="02010609060101010101" charset="-122"/>
                <a:cs typeface="楷体" panose="02010609060101010101" charset="-122"/>
                <a:sym typeface="+mn-ea"/>
              </a:rPr>
              <a:t>3</a:t>
            </a:r>
            <a:r>
              <a:rPr lang="zh-CN" altLang="en-US" sz="8000" dirty="0" smtClean="0">
                <a:latin typeface="楷体" panose="02010609060101010101" charset="-122"/>
                <a:ea typeface="楷体" panose="02010609060101010101" charset="-122"/>
                <a:cs typeface="楷体" panose="02010609060101010101" charset="-122"/>
                <a:sym typeface="+mn-ea"/>
              </a:rPr>
              <a:t>、设计了问卷并进行调查。</a:t>
            </a:r>
            <a:endParaRPr lang="zh-CN" altLang="zh-CN" sz="8000" dirty="0" smtClean="0">
              <a:latin typeface="楷体" panose="02010609060101010101" charset="-122"/>
              <a:ea typeface="楷体" panose="02010609060101010101" charset="-122"/>
              <a:cs typeface="楷体" panose="02010609060101010101" charset="-122"/>
            </a:endParaRPr>
          </a:p>
          <a:p>
            <a:pPr>
              <a:lnSpc>
                <a:spcPct val="150000"/>
              </a:lnSpc>
            </a:pPr>
            <a:endParaRPr lang="zh-CN" altLang="en-US" sz="8000" dirty="0">
              <a:solidFill>
                <a:schemeClr val="tx2"/>
              </a:solidFill>
              <a:latin typeface="楷体" panose="02010609060101010101" charset="-122"/>
              <a:ea typeface="楷体" panose="02010609060101010101" charset="-122"/>
              <a:cs typeface="楷体" panose="02010609060101010101" charset="-122"/>
              <a:sym typeface="+mn-lt"/>
            </a:endParaRPr>
          </a:p>
        </p:txBody>
      </p:sp>
      <p:pic>
        <p:nvPicPr>
          <p:cNvPr id="5" name="图片 4"/>
          <p:cNvPicPr>
            <a:picLocks noChangeAspect="1"/>
          </p:cNvPicPr>
          <p:nvPr>
            <p:custDataLst>
              <p:tags r:id="rId4"/>
            </p:custDataLst>
          </p:nvPr>
        </p:nvPicPr>
        <p:blipFill>
          <a:blip r:embed="rId5"/>
          <a:stretch>
            <a:fillRect/>
          </a:stretch>
        </p:blipFill>
        <p:spPr>
          <a:xfrm>
            <a:off x="9076376" y="-101213"/>
            <a:ext cx="2077083" cy="297237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4" name="标题 2"/>
          <p:cNvSpPr>
            <a:spLocks noGrp="1"/>
          </p:cNvSpPr>
          <p:nvPr>
            <p:custDataLst>
              <p:tags r:id="rId1"/>
            </p:custDataLst>
          </p:nvPr>
        </p:nvSpPr>
        <p:spPr>
          <a:xfrm>
            <a:off x="713740" y="62865"/>
            <a:ext cx="10821035" cy="6440805"/>
          </a:xfrm>
          <a:prstGeom prst="rect">
            <a:avLst/>
          </a:prstGeom>
        </p:spPr>
        <p:txBody>
          <a:bodyPr vert="horz" wrap="square" lIns="91440" tIns="45720" rIns="91440" bIns="45720" rtlCol="0" anchor="t" anchorCtr="0">
            <a:noAutofit/>
          </a:bodyPr>
          <a:lstStyle>
            <a:lvl1pPr algn="ctr"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fontAlgn="auto">
              <a:lnSpc>
                <a:spcPts val="2500"/>
              </a:lnSpc>
            </a:pPr>
            <a:endParaRPr lang="en-US" sz="2000" b="1" dirty="0" smtClean="0">
              <a:latin typeface="楷体" panose="02010609060101010101" charset="-122"/>
              <a:ea typeface="楷体" panose="02010609060101010101" charset="-122"/>
              <a:cs typeface="楷体" panose="02010609060101010101" charset="-122"/>
            </a:endParaRPr>
          </a:p>
          <a:p>
            <a:pPr algn="ctr" fontAlgn="auto">
              <a:lnSpc>
                <a:spcPts val="2500"/>
              </a:lnSpc>
            </a:pPr>
            <a:r>
              <a:rPr lang="en-US" sz="2000" b="1" dirty="0" smtClean="0">
                <a:latin typeface="楷体" panose="02010609060101010101" charset="-122"/>
                <a:ea typeface="楷体" panose="02010609060101010101" charset="-122"/>
                <a:cs typeface="楷体" panose="02010609060101010101" charset="-122"/>
              </a:rPr>
              <a:t>调查问卷</a:t>
            </a:r>
            <a:endParaRPr lang="en-US" sz="2000" b="1"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    </a:t>
            </a:r>
            <a:r>
              <a:rPr sz="1600" dirty="0" smtClean="0">
                <a:latin typeface="楷体" panose="02010609060101010101" charset="-122"/>
                <a:ea typeface="楷体" panose="02010609060101010101" charset="-122"/>
                <a:cs typeface="楷体" panose="02010609060101010101" charset="-122"/>
              </a:rPr>
              <a:t>正处在高中的你，是否正面临来自四面八方的压力？是否因为压力茶饭不思，甚至影响学习成绩？高中生处于人生中重要的阶段，有心理压力是在所难免的，重要的是要正确认识压力，化压力为前进的动力。</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    </a:t>
            </a:r>
            <a:r>
              <a:rPr sz="1600" dirty="0" smtClean="0">
                <a:latin typeface="楷体" panose="02010609060101010101" charset="-122"/>
                <a:ea typeface="楷体" panose="02010609060101010101" charset="-122"/>
                <a:cs typeface="楷体" panose="02010609060101010101" charset="-122"/>
              </a:rPr>
              <a:t>以下选项可单选或多选</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1、你现在的学习压力 （ ）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A、过大     B、过小     C、还可以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2、 你认为目前你的压力来自于 （ ）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A、老师的期望     B、家庭的期望     C、自己的期望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3、一般情况下，你会如何缓解自己的压力（ ）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A、与同学交谈 B、与老师、父母谈心交谈 C、体育运动 D、上网打游戏 E、 其他</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4、一次考试失利，对你会有怎样的影响，（ ）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rPr>
              <a:t>A、情绪波动很大 B、没有影响 C、更加努力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sz="1600" dirty="0" smtClean="0">
              <a:latin typeface="楷体" panose="02010609060101010101" charset="-122"/>
              <a:ea typeface="楷体" panose="02010609060101010101" charset="-122"/>
              <a:cs typeface="楷体" panose="02010609060101010101" charset="-122"/>
            </a:endParaRPr>
          </a:p>
        </p:txBody>
      </p:sp>
      <p:pic>
        <p:nvPicPr>
          <p:cNvPr id="3" name="图片 2" descr="灯15"/>
          <p:cNvPicPr>
            <a:picLocks noChangeAspect="1"/>
          </p:cNvPicPr>
          <p:nvPr>
            <p:custDataLst>
              <p:tags r:id="rId2"/>
            </p:custDataLst>
          </p:nvPr>
        </p:nvPicPr>
        <p:blipFill>
          <a:blip r:embed="rId3"/>
          <a:stretch>
            <a:fillRect/>
          </a:stretch>
        </p:blipFill>
        <p:spPr>
          <a:xfrm>
            <a:off x="8586470" y="4292600"/>
            <a:ext cx="3331210" cy="166560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70485"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a:t>
            </a:r>
            <a:endParaRPr lang="en-US" altLang="zh-CN"/>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4" name="标题 2"/>
          <p:cNvSpPr>
            <a:spLocks noGrp="1"/>
          </p:cNvSpPr>
          <p:nvPr>
            <p:custDataLst>
              <p:tags r:id="rId1"/>
            </p:custDataLst>
          </p:nvPr>
        </p:nvSpPr>
        <p:spPr>
          <a:xfrm>
            <a:off x="643255" y="62865"/>
            <a:ext cx="10821035" cy="6440805"/>
          </a:xfrm>
          <a:prstGeom prst="rect">
            <a:avLst/>
          </a:prstGeom>
        </p:spPr>
        <p:txBody>
          <a:bodyPr vert="horz" wrap="square" lIns="91440" tIns="45720" rIns="91440" bIns="45720" rtlCol="0" anchor="t" anchorCtr="0">
            <a:noAutofit/>
          </a:bodyPr>
          <a:lstStyle>
            <a:lvl1pPr algn="ctr"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l" fontAlgn="auto">
              <a:lnSpc>
                <a:spcPts val="2500"/>
              </a:lnSpc>
            </a:pP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sym typeface="+mn-ea"/>
              </a:rPr>
              <a:t>5、你是否很想学习，但总是无法集中精力学进去，莫名其妙感到烦燥，情绪低落，浑身无力（ ）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sz="1600" dirty="0" smtClean="0">
                <a:latin typeface="楷体" panose="02010609060101010101" charset="-122"/>
                <a:ea typeface="楷体" panose="02010609060101010101" charset="-122"/>
                <a:cs typeface="楷体" panose="02010609060101010101" charset="-122"/>
                <a:sym typeface="+mn-ea"/>
              </a:rPr>
              <a:t>A、经常 B、偶尔 C、从没有 </a:t>
            </a:r>
            <a:endParaRPr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6、如果有一场讲座，你希望的内容是（ ）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A、情绪调节 B、学习方法 C、其他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7、你去过学校的心理咨询室吗？ （ ）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A、有 B、很少 C、从不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8、父母对你的期望大吗？ （ ）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A、很大 B、一般 C、无所谓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9、有想过如果将来考不上理想大学的后果吗？ （ ）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A、无 B、偶尔 C、常常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10、觉得和同学之间的关系怎么样 （ ） </a:t>
            </a:r>
            <a:endParaRPr lang="en-US" sz="16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1600" dirty="0" smtClean="0">
                <a:latin typeface="楷体" panose="02010609060101010101" charset="-122"/>
                <a:ea typeface="楷体" panose="02010609060101010101" charset="-122"/>
                <a:cs typeface="楷体" panose="02010609060101010101" charset="-122"/>
              </a:rPr>
              <a:t>A．较好 B.很好 C.一般 D.不好 </a:t>
            </a:r>
            <a:endParaRPr lang="en-US" sz="1600" dirty="0" smtClean="0">
              <a:latin typeface="楷体" panose="02010609060101010101" charset="-122"/>
              <a:ea typeface="楷体" panose="02010609060101010101" charset="-122"/>
              <a:cs typeface="楷体" panose="02010609060101010101" charset="-122"/>
            </a:endParaRPr>
          </a:p>
        </p:txBody>
      </p:sp>
      <p:pic>
        <p:nvPicPr>
          <p:cNvPr id="3" name="图片 2" descr="灯15"/>
          <p:cNvPicPr>
            <a:picLocks noChangeAspect="1"/>
          </p:cNvPicPr>
          <p:nvPr>
            <p:custDataLst>
              <p:tags r:id="rId2"/>
            </p:custDataLst>
          </p:nvPr>
        </p:nvPicPr>
        <p:blipFill>
          <a:blip r:embed="rId3"/>
          <a:stretch>
            <a:fillRect/>
          </a:stretch>
        </p:blipFill>
        <p:spPr>
          <a:xfrm>
            <a:off x="8133080" y="4003040"/>
            <a:ext cx="3331210" cy="166560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355539" y="659658"/>
            <a:ext cx="6489290" cy="5701772"/>
          </a:xfrm>
          <a:prstGeom prst="rect">
            <a:avLst/>
          </a:prstGeom>
        </p:spPr>
        <p:txBody>
          <a:bodyPr vert="horz" lIns="91440" tIns="45720" rIns="91440" bIns="45720" rtlCol="0">
            <a:normAutofit fontScale="9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dirty="0" smtClean="0">
                <a:latin typeface="+mn-ea"/>
              </a:rPr>
              <a:t>【</a:t>
            </a:r>
            <a:r>
              <a:rPr lang="zh-CN" altLang="en-US" dirty="0" smtClean="0">
                <a:latin typeface="楷体" panose="02010609060101010101" charset="-122"/>
                <a:ea typeface="楷体" panose="02010609060101010101" charset="-122"/>
                <a:cs typeface="楷体" panose="02010609060101010101" charset="-122"/>
              </a:rPr>
              <a:t>实际过程</a:t>
            </a:r>
            <a:r>
              <a:rPr lang="en-US" altLang="zh-CN" dirty="0" smtClean="0">
                <a:latin typeface="楷体" panose="02010609060101010101" charset="-122"/>
                <a:ea typeface="楷体" panose="02010609060101010101" charset="-122"/>
                <a:cs typeface="楷体" panose="02010609060101010101" charset="-122"/>
              </a:rPr>
              <a:t>】</a:t>
            </a:r>
            <a:endParaRPr lang="en-US" altLang="zh-CN" dirty="0" smtClean="0">
              <a:latin typeface="楷体" panose="02010609060101010101" charset="-122"/>
              <a:ea typeface="楷体" panose="02010609060101010101" charset="-122"/>
              <a:cs typeface="楷体" panose="02010609060101010101" charset="-122"/>
            </a:endParaRPr>
          </a:p>
          <a:p>
            <a:pPr marL="0" indent="0">
              <a:buNone/>
            </a:pPr>
            <a:r>
              <a:rPr lang="zh-CN" altLang="en-US" dirty="0" smtClean="0">
                <a:latin typeface="楷体" panose="02010609060101010101" charset="-122"/>
                <a:ea typeface="楷体" panose="02010609060101010101" charset="-122"/>
                <a:cs typeface="楷体" panose="02010609060101010101" charset="-122"/>
              </a:rPr>
              <a:t>    随着年级的不断升高、高考的临近，各种压力也越来越大。而随着压力产生的种种问题也就成为困扰同学们学习的最主要心理问题。是否有更有效的方法能减轻当代高中生的压力呢？ 为此本课题组成员在程</a:t>
            </a:r>
            <a:r>
              <a:rPr lang="zh-CN" altLang="en-US" dirty="0" smtClean="0">
                <a:latin typeface="楷体" panose="02010609060101010101" charset="-122"/>
                <a:ea typeface="楷体" panose="02010609060101010101" charset="-122"/>
                <a:cs typeface="楷体" panose="02010609060101010101" charset="-122"/>
              </a:rPr>
              <a:t>香老师的支持和帮助下，进行讨论分析。同时，我们还设计了问卷并进行调查。</a:t>
            </a:r>
            <a:endParaRPr lang="zh-CN" altLang="en-US" dirty="0" smtClean="0">
              <a:latin typeface="楷体" panose="02010609060101010101" charset="-122"/>
              <a:ea typeface="楷体" panose="02010609060101010101" charset="-122"/>
              <a:cs typeface="楷体" panose="02010609060101010101" charset="-122"/>
            </a:endParaRPr>
          </a:p>
          <a:p>
            <a:pPr marL="0" indent="0">
              <a:buNone/>
            </a:pPr>
            <a:r>
              <a:rPr lang="en-US" altLang="zh-CN" dirty="0" smtClean="0">
                <a:latin typeface="楷体" panose="02010609060101010101" charset="-122"/>
                <a:ea typeface="楷体" panose="02010609060101010101" charset="-122"/>
                <a:cs typeface="楷体" panose="02010609060101010101" charset="-122"/>
              </a:rPr>
              <a:t>  </a:t>
            </a:r>
            <a:r>
              <a:rPr lang="zh-CN" altLang="en-US" dirty="0" smtClean="0">
                <a:latin typeface="楷体" panose="02010609060101010101" charset="-122"/>
                <a:ea typeface="楷体" panose="02010609060101010101" charset="-122"/>
                <a:cs typeface="楷体" panose="02010609060101010101" charset="-122"/>
              </a:rPr>
              <a:t>本次抽样调查采取无记名的方式进行。调查对象为本校高二同学们，我们共发出400份问卷，收回400份，有效380份。我们既有电子问卷也有纸质问卷，在调查方式上还采取对个别同学谈话的形式来了解同学们的基本情况，得到了较全面的结果，以保证本次调查的有效性和准确性。</a:t>
            </a:r>
            <a:endParaRPr lang="zh-CN" altLang="en-US" dirty="0" smtClean="0">
              <a:latin typeface="楷体" panose="02010609060101010101" charset="-122"/>
              <a:ea typeface="楷体" panose="02010609060101010101" charset="-122"/>
              <a:cs typeface="楷体" panose="02010609060101010101" charset="-122"/>
            </a:endParaRPr>
          </a:p>
        </p:txBody>
      </p:sp>
      <p:pic>
        <p:nvPicPr>
          <p:cNvPr id="4" name="图片 3" descr="灯23"/>
          <p:cNvPicPr>
            <a:picLocks noChangeAspect="1"/>
          </p:cNvPicPr>
          <p:nvPr/>
        </p:nvPicPr>
        <p:blipFill>
          <a:blip r:embed="rId2"/>
          <a:stretch>
            <a:fillRect/>
          </a:stretch>
        </p:blipFill>
        <p:spPr>
          <a:xfrm>
            <a:off x="7124065" y="866775"/>
            <a:ext cx="4878705" cy="487870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占位符 1"/>
          <p:cNvSpPr>
            <a:spLocks noGrp="1"/>
          </p:cNvSpPr>
          <p:nvPr>
            <p:custDataLst>
              <p:tags r:id="rId1"/>
            </p:custDataLst>
          </p:nvPr>
        </p:nvSpPr>
        <p:spPr>
          <a:xfrm>
            <a:off x="722630" y="1044575"/>
            <a:ext cx="6755765" cy="524256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endParaRPr lang="en-US" altLang="zh-CN" dirty="0"/>
          </a:p>
        </p:txBody>
      </p:sp>
      <p:sp>
        <p:nvSpPr>
          <p:cNvPr id="4" name="文本占位符 1"/>
          <p:cNvSpPr>
            <a:spLocks noGrp="1"/>
          </p:cNvSpPr>
          <p:nvPr>
            <p:custDataLst>
              <p:tags r:id="rId2"/>
            </p:custDataLst>
          </p:nvPr>
        </p:nvSpPr>
        <p:spPr>
          <a:xfrm>
            <a:off x="722630" y="556895"/>
            <a:ext cx="6654165" cy="6129655"/>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r>
              <a:rPr lang="en-US" altLang="zh-CN" dirty="0" smtClean="0"/>
              <a:t>      </a:t>
            </a:r>
            <a:r>
              <a:rPr lang="zh-CN" altLang="en-US" sz="2250" dirty="0" smtClean="0">
                <a:latin typeface="楷体" panose="02010609060101010101" charset="-122"/>
                <a:ea typeface="楷体" panose="02010609060101010101" charset="-122"/>
                <a:cs typeface="楷体" panose="02010609060101010101" charset="-122"/>
              </a:rPr>
              <a:t>胡鑫宇事件尘埃落定，是什么原因，让青少年饱受情绪折磨？</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内卷的学业带来的巨大的压力。</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当家长、学校、学校老师对孩子不断地增加作业，层层加压，整个教育体系的驱动力又是考试再考试，每天都考试，就相当于让这些孩子每天都处在被评价的焦虑中，于是我们就看到，越来越多的孩子患上了所谓的“空心病”，感到人生迷茫，觉得人生没有什么快乐可言，每天都是让他们紧张、焦虑、痛苦的事情，激发出强烈的自我否定，甚至于自我伤害，乃至于自杀自残。</a:t>
            </a:r>
            <a:endParaRPr lang="zh-CN" altLang="en-US" sz="2250" dirty="0" smtClean="0">
              <a:latin typeface="楷体" panose="02010609060101010101" charset="-122"/>
              <a:ea typeface="楷体" panose="02010609060101010101" charset="-122"/>
              <a:cs typeface="楷体" panose="02010609060101010101" charset="-122"/>
            </a:endParaRPr>
          </a:p>
        </p:txBody>
      </p:sp>
      <p:pic>
        <p:nvPicPr>
          <p:cNvPr id="6" name="图片 5" descr="7"/>
          <p:cNvPicPr>
            <a:picLocks noChangeAspect="1"/>
          </p:cNvPicPr>
          <p:nvPr/>
        </p:nvPicPr>
        <p:blipFill>
          <a:blip r:embed="rId3"/>
          <a:srcRect l="12311" t="9973" r="8665"/>
          <a:stretch>
            <a:fillRect/>
          </a:stretch>
        </p:blipFill>
        <p:spPr>
          <a:xfrm>
            <a:off x="7528560" y="2588895"/>
            <a:ext cx="4663440" cy="3542665"/>
          </a:xfrm>
          <a:prstGeom prst="round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占位符 1"/>
          <p:cNvSpPr>
            <a:spLocks noGrp="1"/>
          </p:cNvSpPr>
          <p:nvPr>
            <p:custDataLst>
              <p:tags r:id="rId1"/>
            </p:custDataLst>
          </p:nvPr>
        </p:nvSpPr>
        <p:spPr>
          <a:xfrm>
            <a:off x="722630" y="1044575"/>
            <a:ext cx="6755765" cy="524256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endParaRPr lang="en-US" altLang="zh-CN" dirty="0"/>
          </a:p>
        </p:txBody>
      </p:sp>
      <p:sp>
        <p:nvSpPr>
          <p:cNvPr id="4" name="文本占位符 1"/>
          <p:cNvSpPr>
            <a:spLocks noGrp="1"/>
          </p:cNvSpPr>
          <p:nvPr>
            <p:custDataLst>
              <p:tags r:id="rId2"/>
            </p:custDataLst>
          </p:nvPr>
        </p:nvSpPr>
        <p:spPr>
          <a:xfrm>
            <a:off x="722630" y="370205"/>
            <a:ext cx="6654165" cy="6316345"/>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r>
              <a:rPr lang="en-US" altLang="zh-CN" dirty="0" smtClean="0"/>
              <a:t>  </a:t>
            </a:r>
            <a:r>
              <a:rPr lang="zh-CN" altLang="en-US" sz="2250" dirty="0" smtClean="0">
                <a:latin typeface="楷体" panose="02010609060101010101" charset="-122"/>
                <a:ea typeface="楷体" panose="02010609060101010101" charset="-122"/>
                <a:cs typeface="楷体" panose="02010609060101010101" charset="-122"/>
              </a:rPr>
              <a:t>家庭矛盾，尤其是亲子之间的矛盾。</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zh-CN" altLang="en-US" sz="2250" dirty="0" smtClean="0">
                <a:latin typeface="楷体" panose="02010609060101010101" charset="-122"/>
                <a:ea typeface="楷体" panose="02010609060101010101" charset="-122"/>
                <a:cs typeface="楷体" panose="02010609060101010101" charset="-122"/>
              </a:rPr>
              <a:t>　</a:t>
            </a:r>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《2022年国民抑郁症蓝皮书》显示：69%的学生患者在家庭关系中易出现抑郁。中国现在很多家长的主流观念：教育孩子就该让他们变得这么懂事乖巧；又或者说，他们希望孩子能从小就这么懂事乖巧。</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这种“懂事”的背后也可能藏着很大的心理隐患，</a:t>
            </a:r>
            <a:r>
              <a:rPr lang="zh-CN" altLang="en-US" sz="2250" dirty="0" smtClean="0">
                <a:solidFill>
                  <a:schemeClr val="tx1"/>
                </a:solidFill>
                <a:latin typeface="楷体" panose="02010609060101010101" charset="-122"/>
                <a:ea typeface="楷体" panose="02010609060101010101" charset="-122"/>
                <a:cs typeface="楷体" panose="02010609060101010101" charset="-122"/>
              </a:rPr>
              <a:t>父母</a:t>
            </a:r>
            <a:r>
              <a:rPr lang="zh-CN" altLang="en-US" sz="2250" dirty="0" smtClean="0">
                <a:latin typeface="楷体" panose="02010609060101010101" charset="-122"/>
                <a:ea typeface="楷体" panose="02010609060101010101" charset="-122"/>
                <a:cs typeface="楷体" panose="02010609060101010101" charset="-122"/>
              </a:rPr>
              <a:t>并不理解自己，也无法真正回应自己的诉求，在懂事的背后，其实是拒绝表露内心感受，不愿倾诉，也想不反抗，因为他们知道那样会被更严厉地责骂，或者会让父母深深地失望，所以习惯性地将苦水往肚子里吞。表面看起来，乖巧听话懂事，甚至还很阳光，但内心其实是压抑而痛苦的。</a:t>
            </a:r>
            <a:endParaRPr lang="zh-CN" altLang="en-US" sz="2250" dirty="0" smtClean="0">
              <a:latin typeface="楷体" panose="02010609060101010101" charset="-122"/>
              <a:ea typeface="楷体" panose="02010609060101010101" charset="-122"/>
              <a:cs typeface="楷体" panose="02010609060101010101" charset="-122"/>
            </a:endParaRPr>
          </a:p>
        </p:txBody>
      </p:sp>
      <p:pic>
        <p:nvPicPr>
          <p:cNvPr id="6" name="图片 5" descr="8.webp"/>
          <p:cNvPicPr>
            <a:picLocks noChangeAspect="1"/>
          </p:cNvPicPr>
          <p:nvPr/>
        </p:nvPicPr>
        <p:blipFill>
          <a:blip r:embed="rId3"/>
          <a:srcRect l="17698" t="12115" r="32096"/>
          <a:stretch>
            <a:fillRect/>
          </a:stretch>
        </p:blipFill>
        <p:spPr>
          <a:xfrm>
            <a:off x="7604760" y="1212850"/>
            <a:ext cx="4175125" cy="433133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框 2"/>
          <p:cNvSpPr txBox="1"/>
          <p:nvPr>
            <p:custDataLst>
              <p:tags r:id="rId1"/>
            </p:custDataLst>
          </p:nvPr>
        </p:nvSpPr>
        <p:spPr>
          <a:xfrm>
            <a:off x="493394" y="1473200"/>
            <a:ext cx="11321415" cy="1703245"/>
          </a:xfrm>
          <a:prstGeom prst="rect">
            <a:avLst/>
          </a:prstGeom>
        </p:spPr>
        <p:txBody>
          <a:bodyPr vert="horz" lIns="91440" tIns="45720" rIns="91440" bIns="45720" rtlCol="0" anchor="b">
            <a:normAutofit/>
          </a:bodyPr>
          <a:lstStyle>
            <a:defPPr>
              <a:defRPr lang="zh-CN"/>
            </a:defPPr>
            <a:lvl1pPr lvl="0">
              <a:lnSpc>
                <a:spcPct val="90000"/>
              </a:lnSpc>
              <a:spcBef>
                <a:spcPct val="0"/>
              </a:spcBef>
              <a:buNone/>
              <a:defRPr sz="4800">
                <a:solidFill>
                  <a:srgbClr val="00B0F0"/>
                </a:solidFill>
                <a:latin typeface="+mj-lt"/>
                <a:ea typeface="+mj-ea"/>
                <a:cs typeface="+mj-cs"/>
              </a:defRPr>
            </a:lvl1pPr>
          </a:lstStyle>
          <a:p>
            <a:r>
              <a:rPr lang="zh-CN" altLang="en-US" dirty="0" smtClean="0">
                <a:solidFill>
                  <a:schemeClr val="tx1"/>
                </a:solidFill>
                <a:latin typeface="楷体" panose="02010609060101010101" charset="-122"/>
                <a:ea typeface="楷体" panose="02010609060101010101" charset="-122"/>
              </a:rPr>
              <a:t>第三阶段：</a:t>
            </a:r>
            <a:endParaRPr lang="zh-CN" altLang="en-US" dirty="0" smtClean="0">
              <a:solidFill>
                <a:schemeClr val="tx1"/>
              </a:solidFill>
              <a:latin typeface="楷体" panose="02010609060101010101" charset="-122"/>
              <a:ea typeface="楷体" panose="02010609060101010101" charset="-122"/>
            </a:endParaRPr>
          </a:p>
        </p:txBody>
      </p:sp>
      <p:cxnSp>
        <p:nvCxnSpPr>
          <p:cNvPr id="10" name="直接连接符 9"/>
          <p:cNvCxnSpPr/>
          <p:nvPr>
            <p:custDataLst>
              <p:tags r:id="rId2"/>
            </p:custDataLst>
          </p:nvPr>
        </p:nvCxnSpPr>
        <p:spPr>
          <a:xfrm>
            <a:off x="493395" y="3293110"/>
            <a:ext cx="11321413" cy="6350"/>
          </a:xfrm>
          <a:prstGeom prst="line">
            <a:avLst/>
          </a:prstGeom>
        </p:spPr>
        <p:style>
          <a:lnRef idx="2">
            <a:schemeClr val="dk1"/>
          </a:lnRef>
          <a:fillRef idx="0">
            <a:schemeClr val="dk1"/>
          </a:fillRef>
          <a:effectRef idx="1">
            <a:schemeClr val="dk1"/>
          </a:effectRef>
          <a:fontRef idx="minor">
            <a:schemeClr val="tx1"/>
          </a:fontRef>
        </p:style>
      </p:cxnSp>
      <p:sp>
        <p:nvSpPr>
          <p:cNvPr id="4" name="文本框 3"/>
          <p:cNvSpPr txBox="1"/>
          <p:nvPr>
            <p:custDataLst>
              <p:tags r:id="rId3"/>
            </p:custDataLst>
          </p:nvPr>
        </p:nvSpPr>
        <p:spPr>
          <a:xfrm>
            <a:off x="390155" y="3484993"/>
            <a:ext cx="11349562" cy="1986658"/>
          </a:xfrm>
          <a:prstGeom prst="rect">
            <a:avLst/>
          </a:prstGeom>
        </p:spPr>
        <p:txBody>
          <a:bodyPr vert="horz" lIns="91440" tIns="45720" rIns="91440" bIns="45720" rtlCol="0">
            <a:normAutofit fontScale="25000" lnSpcReduction="20000"/>
          </a:bodyPr>
          <a:lstStyle>
            <a:defPPr>
              <a:defRPr lang="zh-CN"/>
            </a:defPPr>
            <a:lvl1pPr marR="0" lvl="0" indent="0" eaLnBrk="0" fontAlgn="base" hangingPunct="0">
              <a:lnSpc>
                <a:spcPct val="100000"/>
              </a:lnSpc>
              <a:spcBef>
                <a:spcPct val="0"/>
              </a:spcBef>
              <a:spcAft>
                <a:spcPct val="0"/>
              </a:spcAft>
              <a:buClrTx/>
              <a:buSzTx/>
              <a:buFont typeface="Arial" panose="020B0604020202020204" pitchFamily="34" charset="0"/>
              <a:buNone/>
              <a:defRPr kumimoji="0" sz="3600" b="0" i="0" u="none" strike="noStrike" cap="none" spc="0" normalizeH="0" baseline="0">
                <a:ln>
                  <a:noFill/>
                </a:ln>
                <a:effectLst/>
                <a:uLnTx/>
                <a:uFillTx/>
                <a:latin typeface="Calibri" panose="020F0502020204030204"/>
                <a:ea typeface="微软雅黑" panose="020B0503020204020204"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50000"/>
              </a:lnSpc>
            </a:pPr>
            <a:r>
              <a:rPr sz="8000" dirty="0" smtClean="0">
                <a:latin typeface="楷体" panose="02010609060101010101" charset="-122"/>
                <a:ea typeface="楷体" panose="02010609060101010101" charset="-122"/>
                <a:cs typeface="楷体" panose="02010609060101010101" charset="-122"/>
              </a:rPr>
              <a:t>2023年2月7日到2023年2月20日，资料分类，记录数据，设计问卷并进行调查，分析数据结果；</a:t>
            </a:r>
            <a:endParaRPr sz="8000" dirty="0" smtClean="0">
              <a:latin typeface="楷体" panose="02010609060101010101" charset="-122"/>
              <a:ea typeface="楷体" panose="02010609060101010101" charset="-122"/>
              <a:cs typeface="楷体" panose="02010609060101010101" charset="-122"/>
            </a:endParaRPr>
          </a:p>
          <a:p>
            <a:pPr>
              <a:lnSpc>
                <a:spcPct val="150000"/>
              </a:lnSpc>
            </a:pPr>
            <a:r>
              <a:rPr lang="zh-CN" altLang="zh-CN" sz="8000" dirty="0" smtClean="0">
                <a:latin typeface="楷体" panose="02010609060101010101" charset="-122"/>
                <a:ea typeface="楷体" panose="02010609060101010101" charset="-122"/>
                <a:cs typeface="楷体" panose="02010609060101010101" charset="-122"/>
              </a:rPr>
              <a:t>【预期效果】</a:t>
            </a:r>
            <a:endParaRPr lang="zh-CN" altLang="zh-CN" sz="8000" dirty="0" smtClean="0">
              <a:latin typeface="楷体" panose="02010609060101010101" charset="-122"/>
              <a:ea typeface="楷体" panose="02010609060101010101" charset="-122"/>
              <a:cs typeface="楷体" panose="02010609060101010101" charset="-122"/>
            </a:endParaRPr>
          </a:p>
          <a:p>
            <a:pPr lvl="0">
              <a:lnSpc>
                <a:spcPct val="150000"/>
              </a:lnSpc>
            </a:pPr>
            <a:r>
              <a:rPr lang="zh-CN" altLang="en-US" sz="8000" dirty="0" smtClean="0">
                <a:latin typeface="楷体" panose="02010609060101010101" charset="-122"/>
                <a:ea typeface="楷体" panose="02010609060101010101" charset="-122"/>
                <a:cs typeface="楷体" panose="02010609060101010101" charset="-122"/>
              </a:rPr>
              <a:t>整理调查问卷并</a:t>
            </a:r>
            <a:r>
              <a:rPr lang="zh-CN" altLang="en-US" sz="8000" dirty="0" smtClean="0">
                <a:latin typeface="楷体" panose="02010609060101010101" charset="-122"/>
                <a:ea typeface="楷体" panose="02010609060101010101" charset="-122"/>
                <a:cs typeface="楷体" panose="02010609060101010101" charset="-122"/>
                <a:sym typeface="+mn-ea"/>
              </a:rPr>
              <a:t>分析数据结果。</a:t>
            </a:r>
            <a:endParaRPr lang="zh-CN" altLang="zh-CN" sz="8000" dirty="0" smtClean="0">
              <a:latin typeface="楷体" panose="02010609060101010101" charset="-122"/>
              <a:ea typeface="楷体" panose="02010609060101010101" charset="-122"/>
              <a:cs typeface="楷体" panose="02010609060101010101" charset="-122"/>
            </a:endParaRPr>
          </a:p>
          <a:p>
            <a:pPr lvl="0">
              <a:lnSpc>
                <a:spcPct val="150000"/>
              </a:lnSpc>
            </a:pPr>
            <a:endParaRPr lang="zh-CN" altLang="zh-CN" sz="8000" dirty="0" smtClean="0">
              <a:latin typeface="楷体" panose="02010609060101010101" charset="-122"/>
              <a:ea typeface="楷体" panose="02010609060101010101" charset="-122"/>
              <a:cs typeface="楷体" panose="02010609060101010101" charset="-122"/>
            </a:endParaRPr>
          </a:p>
          <a:p>
            <a:pPr>
              <a:lnSpc>
                <a:spcPct val="150000"/>
              </a:lnSpc>
            </a:pPr>
            <a:endParaRPr lang="zh-CN" altLang="en-US" sz="2400" dirty="0">
              <a:solidFill>
                <a:schemeClr val="tx2"/>
              </a:solidFill>
              <a:latin typeface="楷体" panose="02010609060101010101" charset="-122"/>
              <a:ea typeface="楷体" panose="02010609060101010101" charset="-122"/>
              <a:cs typeface="楷体" panose="02010609060101010101" charset="-122"/>
              <a:sym typeface="+mn-lt"/>
            </a:endParaRPr>
          </a:p>
        </p:txBody>
      </p:sp>
      <p:pic>
        <p:nvPicPr>
          <p:cNvPr id="5" name="图片 4"/>
          <p:cNvPicPr>
            <a:picLocks noChangeAspect="1"/>
          </p:cNvPicPr>
          <p:nvPr>
            <p:custDataLst>
              <p:tags r:id="rId4"/>
            </p:custDataLst>
          </p:nvPr>
        </p:nvPicPr>
        <p:blipFill>
          <a:blip r:embed="rId5"/>
          <a:stretch>
            <a:fillRect/>
          </a:stretch>
        </p:blipFill>
        <p:spPr>
          <a:xfrm>
            <a:off x="9068121" y="-101213"/>
            <a:ext cx="2077083" cy="297237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860" y="477520"/>
            <a:ext cx="10819765" cy="5271135"/>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dirty="0" smtClean="0">
                <a:latin typeface="楷体" panose="02010609060101010101" charset="-122"/>
                <a:ea typeface="楷体" panose="02010609060101010101" charset="-122"/>
                <a:cs typeface="楷体" panose="02010609060101010101" charset="-122"/>
              </a:rPr>
              <a:t>【</a:t>
            </a:r>
            <a:r>
              <a:rPr lang="zh-CN" altLang="en-US" dirty="0" smtClean="0">
                <a:latin typeface="楷体" panose="02010609060101010101" charset="-122"/>
                <a:ea typeface="楷体" panose="02010609060101010101" charset="-122"/>
                <a:cs typeface="楷体" panose="02010609060101010101" charset="-122"/>
              </a:rPr>
              <a:t>实际过程</a:t>
            </a:r>
            <a:r>
              <a:rPr lang="en-US" altLang="zh-CN" dirty="0" smtClean="0">
                <a:latin typeface="楷体" panose="02010609060101010101" charset="-122"/>
                <a:ea typeface="楷体" panose="02010609060101010101" charset="-122"/>
                <a:cs typeface="楷体" panose="02010609060101010101" charset="-122"/>
              </a:rPr>
              <a:t>】</a:t>
            </a:r>
            <a:endParaRPr lang="en-US" altLang="zh-CN" dirty="0" smtClean="0">
              <a:latin typeface="楷体" panose="02010609060101010101" charset="-122"/>
              <a:ea typeface="楷体" panose="02010609060101010101" charset="-122"/>
              <a:cs typeface="楷体" panose="02010609060101010101" charset="-122"/>
            </a:endParaRPr>
          </a:p>
          <a:p>
            <a:pPr marL="0" indent="0">
              <a:buNone/>
            </a:pPr>
            <a:r>
              <a:rPr lang="zh-CN" alt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调查问卷数据及相关分析报告</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随着年级的不断升高、高考的临近，各种压力也越来越大。而随着压力产生的种种问题也 就成为困扰同学们学习的最主要心理问题。是否有更有效的方法能减轻当代高中生的压力呢？ 为此本课题组成员在</a:t>
            </a:r>
            <a:r>
              <a:rPr lang="zh-CN" dirty="0" smtClean="0">
                <a:latin typeface="楷体" panose="02010609060101010101" charset="-122"/>
                <a:ea typeface="楷体" panose="02010609060101010101" charset="-122"/>
                <a:cs typeface="楷体" panose="02010609060101010101" charset="-122"/>
              </a:rPr>
              <a:t>程香</a:t>
            </a:r>
            <a:r>
              <a:rPr dirty="0" smtClean="0">
                <a:latin typeface="楷体" panose="02010609060101010101" charset="-122"/>
                <a:ea typeface="楷体" panose="02010609060101010101" charset="-122"/>
                <a:cs typeface="楷体" panose="02010609060101010101" charset="-122"/>
              </a:rPr>
              <a:t>老师的支持和帮助下，进行讨论分析。同时，我们还设计了问卷并进行调查。</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本次抽样调查采取无记名的方式进行。调查对象为本校高二同学们，我们共发出400份问卷，收回400份，有效380份。我们既有电子问卷也有纸质问卷，在调查方式上还采取对个别同学谈话的形式来了解同学们的基本情况，得到了较全面的结果，以保证本次调查的有效性和准确性。</a:t>
            </a:r>
            <a:endParaRPr dirty="0" smtClean="0">
              <a:latin typeface="楷体" panose="02010609060101010101" charset="-122"/>
              <a:ea typeface="楷体" panose="02010609060101010101" charset="-122"/>
              <a:cs typeface="楷体" panose="02010609060101010101" charset="-122"/>
            </a:endParaRPr>
          </a:p>
        </p:txBody>
      </p:sp>
      <p:pic>
        <p:nvPicPr>
          <p:cNvPr id="3" name="图片 2" descr="灯15"/>
          <p:cNvPicPr>
            <a:picLocks noChangeAspect="1"/>
          </p:cNvPicPr>
          <p:nvPr/>
        </p:nvPicPr>
        <p:blipFill>
          <a:blip r:embed="rId2"/>
          <a:stretch>
            <a:fillRect/>
          </a:stretch>
        </p:blipFill>
        <p:spPr>
          <a:xfrm>
            <a:off x="8388985" y="4916170"/>
            <a:ext cx="3331210" cy="166560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标题 1"/>
          <p:cNvSpPr>
            <a:spLocks noGrp="1"/>
          </p:cNvSpPr>
          <p:nvPr>
            <p:custDataLst>
              <p:tags r:id="rId1"/>
            </p:custDataLst>
          </p:nvPr>
        </p:nvSpPr>
        <p:spPr>
          <a:xfrm>
            <a:off x="737419" y="1312606"/>
            <a:ext cx="10854813" cy="2330246"/>
          </a:xfrm>
          <a:prstGeom prst="rect">
            <a:avLst/>
          </a:prstGeom>
        </p:spPr>
        <p:txBody>
          <a:bodyPr vert="horz" wrap="square" lIns="91440" tIns="45720" rIns="91440" bIns="45720" rtlCol="0" anchor="ctr">
            <a:normAutofit/>
          </a:bodyPr>
          <a:lstStyle>
            <a:lvl1pPr algn="l" defTabSz="914400" rtl="0" eaLnBrk="1" latinLnBrk="0" hangingPunct="1">
              <a:lnSpc>
                <a:spcPct val="120000"/>
              </a:lnSpc>
              <a:spcBef>
                <a:spcPct val="0"/>
              </a:spcBef>
              <a:buNone/>
              <a:defRPr sz="4400" kern="1200">
                <a:solidFill>
                  <a:schemeClr val="tx1"/>
                </a:solidFill>
                <a:latin typeface="+mj-lt"/>
                <a:ea typeface="+mj-ea"/>
                <a:cs typeface="+mj-cs"/>
              </a:defRPr>
            </a:lvl1pPr>
          </a:lstStyle>
          <a:p>
            <a:pPr algn="ctr">
              <a:buClrTx/>
              <a:buSzTx/>
              <a:buFontTx/>
            </a:pPr>
            <a:r>
              <a:rPr lang="zh-CN" altLang="en-US" b="1" dirty="0" smtClean="0">
                <a:solidFill>
                  <a:schemeClr val="tx1"/>
                </a:solidFill>
                <a:uFillTx/>
                <a:latin typeface="楷体" panose="02010609060101010101" charset="-122"/>
                <a:ea typeface="楷体" panose="02010609060101010101" charset="-122"/>
              </a:rPr>
              <a:t>一、开题报告</a:t>
            </a:r>
            <a:endParaRPr lang="zh-CN" altLang="en-US" b="1" dirty="0" smtClean="0">
              <a:solidFill>
                <a:schemeClr val="tx1"/>
              </a:solidFill>
              <a:uFillTx/>
              <a:latin typeface="楷体" panose="02010609060101010101" charset="-122"/>
              <a:ea typeface="楷体" panose="02010609060101010101" charset="-122"/>
            </a:endParaRPr>
          </a:p>
        </p:txBody>
      </p:sp>
      <p:pic>
        <p:nvPicPr>
          <p:cNvPr id="7" name="图片 6" descr="灯21"/>
          <p:cNvPicPr>
            <a:picLocks noChangeAspect="1"/>
          </p:cNvPicPr>
          <p:nvPr/>
        </p:nvPicPr>
        <p:blipFill>
          <a:blip r:embed="rId2"/>
          <a:stretch>
            <a:fillRect/>
          </a:stretch>
        </p:blipFill>
        <p:spPr>
          <a:xfrm>
            <a:off x="8990965" y="224155"/>
            <a:ext cx="2600960" cy="260096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4" name="标题 2"/>
          <p:cNvSpPr>
            <a:spLocks noGrp="1"/>
          </p:cNvSpPr>
          <p:nvPr>
            <p:custDataLst>
              <p:tags r:id="rId1"/>
            </p:custDataLst>
          </p:nvPr>
        </p:nvSpPr>
        <p:spPr>
          <a:xfrm>
            <a:off x="713740" y="62230"/>
            <a:ext cx="10821035" cy="6440805"/>
          </a:xfrm>
          <a:prstGeom prst="rect">
            <a:avLst/>
          </a:prstGeom>
        </p:spPr>
        <p:txBody>
          <a:bodyPr vert="horz" wrap="square" lIns="91440" tIns="45720" rIns="91440" bIns="45720" rtlCol="0" anchor="t" anchorCtr="0">
            <a:noAutofit/>
          </a:bodyPr>
          <a:lstStyle>
            <a:lvl1pPr algn="ctr"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fontAlgn="auto">
              <a:lnSpc>
                <a:spcPts val="2500"/>
              </a:lnSpc>
            </a:pPr>
            <a:endParaRPr lang="en-US" sz="2000" b="1"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答案分布与分析结果如下：</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1、你现在的学习压力 （ ）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A、过大     B、过小     C、还可以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答案分布：</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人  数： A、125人     B、65人      C、190人</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百分比： A、32.8%      B、17.2%     C、50.0%</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2、 你认为目前你的压力来自于 （ ）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A、老师的期望     B、家庭的期望     C、自己的期望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答案分布：</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人  数： A、12人      B、186人     C、182人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百分比： A、3%     B、49%    C、48%</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3、一般情况下，你会如何缓解自己的压力（ ）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A、与同学交谈 B、与老师、父母谈心交谈 C、体育运动 D、上网打游戏 E、 其他</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答案分布：</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人  数： A、25人   B、3人    C、80人  D、170   E、102</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r>
              <a:rPr lang="en-US" sz="2000" dirty="0" smtClean="0">
                <a:latin typeface="楷体" panose="02010609060101010101" charset="-122"/>
                <a:ea typeface="楷体" panose="02010609060101010101" charset="-122"/>
                <a:cs typeface="楷体" panose="02010609060101010101" charset="-122"/>
              </a:rPr>
              <a:t>百分比： A、7%     B、1%     C、21%    D、45%   E、27%</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pPr>
            <a:endParaRPr lang="en-US" sz="2000"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4" name="标题 2"/>
          <p:cNvSpPr>
            <a:spLocks noGrp="1"/>
          </p:cNvSpPr>
          <p:nvPr>
            <p:custDataLst>
              <p:tags r:id="rId1"/>
            </p:custDataLst>
          </p:nvPr>
        </p:nvSpPr>
        <p:spPr>
          <a:xfrm>
            <a:off x="713740" y="62865"/>
            <a:ext cx="10821035" cy="6440805"/>
          </a:xfrm>
          <a:prstGeom prst="rect">
            <a:avLst/>
          </a:prstGeom>
        </p:spPr>
        <p:txBody>
          <a:bodyPr vert="horz" wrap="square" lIns="91440" tIns="45720" rIns="91440" bIns="45720" rtlCol="0" anchor="t" anchorCtr="0">
            <a:noAutofit/>
          </a:bodyPr>
          <a:lstStyle>
            <a:lvl1pPr algn="ctr"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fontAlgn="auto">
              <a:lnSpc>
                <a:spcPts val="2500"/>
              </a:lnSpc>
            </a:pPr>
            <a:endParaRPr lang="en-US" sz="2000" b="1"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4、一次考试失利，对你会有怎样的影响，（ ）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A、情绪波动很大 B、没有影响 C、更加努力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答案分布：</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人  数： A、98人     B、38人      C、244人</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百分比 ：A、26%      B、10%       C、64%</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endParaRPr lang="en-US" sz="2000" dirty="0" smtClean="0">
              <a:latin typeface="楷体" panose="02010609060101010101" charset="-122"/>
              <a:ea typeface="楷体" panose="02010609060101010101" charset="-122"/>
              <a:cs typeface="楷体" panose="02010609060101010101" charset="-122"/>
              <a:sym typeface="+mn-ea"/>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5、你是否很想学习，但总是无法集中精力学进去，莫名其妙感到烦燥，情绪低落，浑身无力（ ）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A、经常 B、偶尔 C、从没有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答案分布：</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人  数： A、186人     B、126人      C、68人</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sym typeface="+mn-ea"/>
              </a:rPr>
              <a:t>百分比： A、49%       B、33%        C、18%</a:t>
            </a:r>
            <a:endParaRPr lang="en-US" sz="2000" dirty="0" smtClean="0">
              <a:latin typeface="楷体" panose="02010609060101010101" charset="-122"/>
              <a:ea typeface="楷体" panose="02010609060101010101" charset="-122"/>
              <a:cs typeface="楷体" panose="02010609060101010101" charset="-122"/>
              <a:sym typeface="+mn-ea"/>
            </a:endParaRPr>
          </a:p>
          <a:p>
            <a:pPr algn="l" fontAlgn="auto">
              <a:lnSpc>
                <a:spcPts val="2500"/>
              </a:lnSpc>
              <a:buClrTx/>
              <a:buSzTx/>
              <a:buNone/>
            </a:pP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rPr>
              <a:t>6、如果有一场讲座，你希望的内容是（ ）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rPr>
              <a:t>A、情绪调节 B、学习方法 C、其他 </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rPr>
              <a:t>答案分布：</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rPr>
              <a:t>人  数： A、107人     B、224人      C、49人</a:t>
            </a:r>
            <a:endParaRPr lang="en-US" sz="2000" dirty="0" smtClean="0">
              <a:latin typeface="楷体" panose="02010609060101010101" charset="-122"/>
              <a:ea typeface="楷体" panose="02010609060101010101" charset="-122"/>
              <a:cs typeface="楷体" panose="02010609060101010101" charset="-122"/>
            </a:endParaRPr>
          </a:p>
          <a:p>
            <a:pPr algn="l" fontAlgn="auto">
              <a:lnSpc>
                <a:spcPts val="2500"/>
              </a:lnSpc>
              <a:buClrTx/>
              <a:buSzTx/>
              <a:buNone/>
            </a:pPr>
            <a:r>
              <a:rPr lang="en-US" sz="2000" dirty="0" smtClean="0">
                <a:latin typeface="楷体" panose="02010609060101010101" charset="-122"/>
                <a:ea typeface="楷体" panose="02010609060101010101" charset="-122"/>
                <a:cs typeface="楷体" panose="02010609060101010101" charset="-122"/>
              </a:rPr>
              <a:t>百分比： A、28%       B、59%        C、13%</a:t>
            </a:r>
            <a:endParaRPr lang="en-US" sz="2000"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占位符 1"/>
          <p:cNvSpPr>
            <a:spLocks noGrp="1"/>
          </p:cNvSpPr>
          <p:nvPr>
            <p:custDataLst>
              <p:tags r:id="rId1"/>
            </p:custDataLst>
          </p:nvPr>
        </p:nvSpPr>
        <p:spPr>
          <a:xfrm>
            <a:off x="722630" y="1044575"/>
            <a:ext cx="6755765" cy="524256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endParaRPr lang="en-US" altLang="zh-CN" dirty="0"/>
          </a:p>
        </p:txBody>
      </p:sp>
      <p:sp>
        <p:nvSpPr>
          <p:cNvPr id="5" name="文本框 4"/>
          <p:cNvSpPr txBox="1"/>
          <p:nvPr/>
        </p:nvSpPr>
        <p:spPr>
          <a:xfrm>
            <a:off x="959485" y="197485"/>
            <a:ext cx="9482455" cy="5814695"/>
          </a:xfrm>
          <a:prstGeom prst="rect">
            <a:avLst/>
          </a:prstGeom>
          <a:noFill/>
          <a:ln w="9525">
            <a:noFill/>
          </a:ln>
        </p:spPr>
        <p:txBody>
          <a:bodyPr>
            <a:noAutofit/>
          </a:bodyPr>
          <a:p>
            <a:pPr algn="l">
              <a:lnSpc>
                <a:spcPts val="2500"/>
              </a:lnSpc>
              <a:buClrTx/>
              <a:buSzTx/>
              <a:buNone/>
            </a:pPr>
            <a:r>
              <a:rPr lang="en-US" sz="2000" b="0" dirty="0" smtClean="0">
                <a:solidFill>
                  <a:schemeClr val="tx2"/>
                </a:solidFill>
                <a:latin typeface="楷体" panose="02010609060101010101" charset="-122"/>
                <a:ea typeface="楷体" panose="02010609060101010101" charset="-122"/>
                <a:cs typeface="楷体" panose="02010609060101010101" charset="-122"/>
              </a:rPr>
              <a:t>7、你去过学校的心理咨询室吗？ （ ） A、有 B、很少 C、从不 答案分布：人  数： A、42人      B、12人      C、326人百分比： A、11%       B、3%        C、86%8、父母对你的期望大吗？ （ ） A、很大 B、一般 C、无所谓 答案分布：人  数： A、197人      B、121人      C、62人百分比： A、52%        B、31%        C、16%9、有想过如果将来考不上理想大学的后果吗？ （ ） A、无 B、偶尔 C、常常 答案分布：人  数： A、7人       B、266人      C、107人百分比： A、2%        B、70%        C、28%10、觉得和同学之间的关系怎么样 （ ） A、较好 B、很好 C、一般 D、不好 答案分布：人  数： A、84人      B、103人      C、157人   D、36人百分比： A、22%       B、27%        C、41%      D、9%</a:t>
            </a:r>
            <a:endParaRPr lang="en-US" sz="2000" b="0" dirty="0" smtClean="0">
              <a:solidFill>
                <a:schemeClr val="tx2"/>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474980" y="477520"/>
            <a:ext cx="10791825" cy="611441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smtClean="0">
                <a:latin typeface="楷体" panose="02010609060101010101" charset="-122"/>
                <a:ea typeface="楷体" panose="02010609060101010101" charset="-122"/>
                <a:cs typeface="楷体" panose="02010609060101010101" charset="-122"/>
              </a:rPr>
              <a:t>   </a:t>
            </a:r>
            <a:endParaRPr lang="en-US"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调查数据的相关分析：</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一、压力主要来自何处： </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作为高中生，重要的任务是把书读好，学习的压力自然成为他们的重要压力。在访谈中问及同学“你最害怕发生的一件事</a:t>
            </a:r>
            <a:r>
              <a:rPr lang="en-US" dirty="0" smtClean="0">
                <a:latin typeface="楷体" panose="02010609060101010101" charset="-122"/>
                <a:ea typeface="楷体" panose="02010609060101010101" charset="-122"/>
                <a:cs typeface="楷体" panose="02010609060101010101" charset="-122"/>
              </a:rPr>
              <a:t>”</a:t>
            </a:r>
            <a:r>
              <a:rPr dirty="0" smtClean="0">
                <a:latin typeface="楷体" panose="02010609060101010101" charset="-122"/>
                <a:ea typeface="楷体" panose="02010609060101010101" charset="-122"/>
                <a:cs typeface="楷体" panose="02010609060101010101" charset="-122"/>
              </a:rPr>
              <a:t>时，72%以上的同学害怕的是成绩不理想、考不上大学。可见，学习对于这群整天处于高压力的高中生是多么的重要，以及学习给高中生们带来的压力是巨大的。</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endParaRPr lang="en-US"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1、来自于自身的压力。调查数据表明，有48%的同学们以为学习的压力来自于“自己的期望”。而再从调查数据来看，同学们对自己的期望又来自于家长、社会等方面的影响，从而造成了同学们对自己的高要求、高标准，而当这些要求和目标没有达到时，同学们会产生烦躁、失眠、厌学、怕学等情绪，从而影响了同学们的健康和发展，形成一个恶性循环。 </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474980" y="477520"/>
            <a:ext cx="10791825" cy="611441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smtClean="0">
                <a:latin typeface="楷体" panose="02010609060101010101" charset="-122"/>
                <a:ea typeface="楷体" panose="02010609060101010101" charset="-122"/>
                <a:cs typeface="楷体" panose="02010609060101010101" charset="-122"/>
              </a:rPr>
              <a:t>  </a:t>
            </a:r>
            <a:endParaRPr lang="en-US"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2、来自于家长的压力。调查数据和同学们访谈来看，家长给孩子们的压力也是巨大的。当今社会竞争很强烈，家长们进门、饭后的唠叨，对子女生活的种种限制，对成绩下降的声声指责，无形中置孩子于重负之下， 从而无形的压力就这样压在了子女们的稚嫩的肩上。 </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3、来自于学校的压力。从调查数据来看，成绩是学习效果的反映，同学们对于成绩的关心和获得高分的愿望自然十分强烈，但在与同学们个别谈话中我们得知，同学们无不表示畏惧成绩的排名，特别是在尖子班，这种抗拒感十分的强大。成绩排名对与成绩优秀的同学们固然是激励与肯定。同时这也会造成巨大的心理负担，他们必须始终保持领先地位，否则，就会被师长视为不正常，而成绩排名对与基础差的同学们更多的是一次又一次的被打击，从而背上沉重的心理负担，甚至自暴自弃。可见，成绩排名和学校竞争对于大多数同学们来说是一种压力，这种压力不仅仅是在学习上的，它最大的影响是心理上的。</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474980" y="477520"/>
            <a:ext cx="10791825" cy="611441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smtClean="0">
                <a:latin typeface="楷体" panose="02010609060101010101" charset="-122"/>
                <a:ea typeface="楷体" panose="02010609060101010101" charset="-122"/>
                <a:cs typeface="楷体" panose="02010609060101010101" charset="-122"/>
              </a:rPr>
              <a:t>   </a:t>
            </a:r>
            <a:endParaRPr lang="en-US"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4、是否掌握科学有效的学习方法也是造成学习压力的因素之一。从对同学们的访谈来看，许多同学们在学习上产生了对自己的疑惑，多数是没有找到适合自己的学习方法，学习成绩上不去，或因为基础太差跟不上，同学们感到苦恼，又背上了沉重的心理负担。 </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5、高中阶段由于学习时间长、压力大，集体活动很少开展，同学之间不再象过去那样随和、融洽，取而代之的是埋头苦学，相互漠不关心。加上经常排名次等外在不良刺激，同学们之间的关系变得复杂。不少同学感到人际关系冷漠。这种阴暗的心理让他们很自责：“我怎么变得这么坏，自己没学好，还巴不得别人也学不好。”</a:t>
            </a:r>
            <a:endParaRPr dirty="0" smtClean="0">
              <a:latin typeface="楷体" panose="02010609060101010101" charset="-122"/>
              <a:ea typeface="楷体" panose="02010609060101010101" charset="-122"/>
              <a:cs typeface="楷体" panose="02010609060101010101" charset="-122"/>
            </a:endParaRPr>
          </a:p>
        </p:txBody>
      </p:sp>
      <p:pic>
        <p:nvPicPr>
          <p:cNvPr id="7" name="图片 6" descr="灯26"/>
          <p:cNvPicPr>
            <a:picLocks noChangeAspect="1"/>
          </p:cNvPicPr>
          <p:nvPr>
            <p:custDataLst>
              <p:tags r:id="rId2"/>
            </p:custDataLst>
          </p:nvPr>
        </p:nvPicPr>
        <p:blipFill>
          <a:blip r:embed="rId3"/>
          <a:stretch>
            <a:fillRect/>
          </a:stretch>
        </p:blipFill>
        <p:spPr>
          <a:xfrm>
            <a:off x="8580755" y="4074160"/>
            <a:ext cx="2686050" cy="203835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474980" y="477520"/>
            <a:ext cx="10791825" cy="611441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smtClean="0">
                <a:latin typeface="楷体" panose="02010609060101010101" charset="-122"/>
                <a:ea typeface="楷体" panose="02010609060101010101" charset="-122"/>
                <a:cs typeface="楷体" panose="02010609060101010101" charset="-122"/>
              </a:rPr>
              <a:t>  </a:t>
            </a:r>
            <a:endParaRPr lang="en-US"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二、调查中同学们心理压力的调节方式： </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1、从调查问卷分析的结果来看，当前高中生在压力舒缓上的方式存在以下情况，有7%的同学向朋友倾诉，只有1%的同学向老师父母倾诉，有45%靠上网或打游戏的方式来宣泄压力，有21%的的同学选择通过体育运动排解自已的压力，还剩下的27%则以其它方式来宣泄自己的不快和抑郁。 </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2、在对待心理咨询这个问题上，有86%的人不会去做相关的咨询，令人吃惊的是几乎没有人去过学校设有的心理咨询室。可见，对同学们的心理问题的关心是不够的。</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当问及“如果有一场讲座，你希望是什么内容？”有28%的人希望的内容是情绪调节，有59%的同学希望的内容是学习方法。可见，如何提高学习成绩是同学们最关注的问题。</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686435" y="3680460"/>
            <a:ext cx="8576310" cy="1975485"/>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sz="1600" dirty="0" smtClean="0">
                <a:latin typeface="楷体" panose="02010609060101010101" charset="-122"/>
                <a:ea typeface="楷体" panose="02010609060101010101" charset="-122"/>
                <a:cs typeface="楷体" panose="02010609060101010101" charset="-122"/>
                <a:sym typeface="+mn-ea"/>
              </a:rPr>
              <a:t>2023年2月21日到2023年3月7日，撰写调查报告，撰写开题报告和结题报告，制作结题PPT。</a:t>
            </a:r>
            <a:r>
              <a:rPr lang="zh-CN" altLang="zh-CN" sz="1600" dirty="0" smtClean="0">
                <a:latin typeface="楷体" panose="02010609060101010101" charset="-122"/>
                <a:ea typeface="楷体" panose="02010609060101010101" charset="-122"/>
                <a:cs typeface="楷体" panose="02010609060101010101" charset="-122"/>
                <a:sym typeface="+mn-ea"/>
              </a:rPr>
              <a:t>【预期效果】</a:t>
            </a:r>
            <a:endParaRPr lang="zh-CN" altLang="zh-CN" sz="1600" dirty="0" smtClean="0">
              <a:latin typeface="楷体" panose="02010609060101010101" charset="-122"/>
              <a:ea typeface="楷体" panose="02010609060101010101" charset="-122"/>
              <a:cs typeface="楷体" panose="02010609060101010101" charset="-122"/>
            </a:endParaRPr>
          </a:p>
          <a:p>
            <a:pPr algn="just" fontAlgn="auto">
              <a:spcBef>
                <a:spcPts val="0"/>
              </a:spcBef>
              <a:spcAft>
                <a:spcPts val="0"/>
              </a:spcAft>
            </a:pPr>
            <a:r>
              <a:rPr lang="zh-CN" altLang="zh-CN" sz="1600" dirty="0" smtClean="0">
                <a:latin typeface="楷体" panose="02010609060101010101" charset="-122"/>
                <a:ea typeface="楷体" panose="02010609060101010101" charset="-122"/>
                <a:cs typeface="楷体" panose="02010609060101010101" charset="-122"/>
                <a:sym typeface="+mn-ea"/>
              </a:rPr>
              <a:t> </a:t>
            </a:r>
            <a:r>
              <a:rPr lang="en-US" altLang="zh-CN" sz="1600" dirty="0" smtClean="0">
                <a:latin typeface="楷体" panose="02010609060101010101" charset="-122"/>
                <a:ea typeface="楷体" panose="02010609060101010101" charset="-122"/>
                <a:cs typeface="楷体" panose="02010609060101010101" charset="-122"/>
                <a:sym typeface="+mn-ea"/>
              </a:rPr>
              <a:t>   </a:t>
            </a:r>
            <a:r>
              <a:rPr lang="zh-CN" altLang="zh-CN" sz="1600" dirty="0" smtClean="0">
                <a:latin typeface="楷体" panose="02010609060101010101" charset="-122"/>
                <a:ea typeface="楷体" panose="02010609060101010101" charset="-122"/>
                <a:cs typeface="楷体" panose="02010609060101010101" charset="-122"/>
                <a:sym typeface="+mn-ea"/>
              </a:rPr>
              <a:t>根据</a:t>
            </a:r>
            <a:r>
              <a:rPr lang="zh-CN" altLang="en-US" sz="1600" dirty="0" smtClean="0">
                <a:latin typeface="楷体" panose="02010609060101010101" charset="-122"/>
                <a:ea typeface="楷体" panose="02010609060101010101" charset="-122"/>
                <a:cs typeface="楷体" panose="02010609060101010101" charset="-122"/>
                <a:sym typeface="+mn-ea"/>
              </a:rPr>
              <a:t>相关的分类，调查结果，得出结论，撰写调查报告及结题报告。</a:t>
            </a:r>
            <a:endParaRPr lang="en-US" altLang="zh-CN" sz="1600" dirty="0" smtClean="0">
              <a:latin typeface="楷体" panose="02010609060101010101" charset="-122"/>
              <a:ea typeface="楷体" panose="02010609060101010101" charset="-122"/>
              <a:cs typeface="楷体" panose="02010609060101010101" charset="-122"/>
            </a:endParaRPr>
          </a:p>
          <a:p>
            <a:pPr algn="just" fontAlgn="auto">
              <a:spcBef>
                <a:spcPts val="0"/>
              </a:spcBef>
              <a:spcAft>
                <a:spcPts val="0"/>
              </a:spcAft>
            </a:pPr>
            <a:r>
              <a:rPr lang="zh-CN" altLang="zh-CN" sz="1600" dirty="0" smtClean="0">
                <a:latin typeface="楷体" panose="02010609060101010101" charset="-122"/>
                <a:ea typeface="楷体" panose="02010609060101010101" charset="-122"/>
                <a:cs typeface="楷体" panose="02010609060101010101" charset="-122"/>
                <a:sym typeface="+mn-ea"/>
              </a:rPr>
              <a:t>【实际过程】</a:t>
            </a:r>
            <a:endParaRPr lang="zh-CN" altLang="zh-CN" sz="1600" dirty="0" smtClean="0">
              <a:latin typeface="楷体" panose="02010609060101010101" charset="-122"/>
              <a:ea typeface="楷体" panose="02010609060101010101" charset="-122"/>
              <a:cs typeface="楷体" panose="02010609060101010101" charset="-122"/>
            </a:endParaRPr>
          </a:p>
          <a:p>
            <a:pPr algn="just" fontAlgn="auto">
              <a:spcBef>
                <a:spcPts val="0"/>
              </a:spcBef>
              <a:spcAft>
                <a:spcPts val="0"/>
              </a:spcAft>
            </a:pPr>
            <a:r>
              <a:rPr lang="zh-CN" altLang="zh-CN" sz="1600" dirty="0" smtClean="0">
                <a:latin typeface="楷体" panose="02010609060101010101" charset="-122"/>
                <a:ea typeface="楷体" panose="02010609060101010101" charset="-122"/>
                <a:cs typeface="楷体" panose="02010609060101010101" charset="-122"/>
                <a:sym typeface="+mn-ea"/>
              </a:rPr>
              <a:t>    结题报告的内容分为“研究背景”“研究内容和范围”“研究成果和结论”“思考与展望”四部分。</a:t>
            </a:r>
            <a:r>
              <a:rPr lang="zh-CN" altLang="en-US" sz="1600" dirty="0" smtClean="0">
                <a:latin typeface="楷体" panose="02010609060101010101" charset="-122"/>
                <a:ea typeface="楷体" panose="02010609060101010101" charset="-122"/>
                <a:cs typeface="楷体" panose="02010609060101010101" charset="-122"/>
              </a:rPr>
              <a:t>    </a:t>
            </a:r>
            <a:endParaRPr lang="zh-CN" altLang="en-US" sz="1600" dirty="0" smtClean="0">
              <a:latin typeface="楷体" panose="02010609060101010101" charset="-122"/>
              <a:ea typeface="楷体" panose="02010609060101010101" charset="-122"/>
              <a:cs typeface="楷体" panose="02010609060101010101" charset="-122"/>
            </a:endParaRPr>
          </a:p>
        </p:txBody>
      </p:sp>
      <p:sp>
        <p:nvSpPr>
          <p:cNvPr id="3" name="文本框 2"/>
          <p:cNvSpPr txBox="1"/>
          <p:nvPr>
            <p:custDataLst>
              <p:tags r:id="rId2"/>
            </p:custDataLst>
          </p:nvPr>
        </p:nvSpPr>
        <p:spPr>
          <a:xfrm>
            <a:off x="493394" y="1433830"/>
            <a:ext cx="11321415" cy="1703245"/>
          </a:xfrm>
          <a:prstGeom prst="rect">
            <a:avLst/>
          </a:prstGeom>
        </p:spPr>
        <p:txBody>
          <a:bodyPr vert="horz" lIns="91440" tIns="45720" rIns="91440" bIns="45720" rtlCol="0" anchor="b">
            <a:normAutofit/>
          </a:bodyPr>
          <a:lstStyle>
            <a:defPPr>
              <a:defRPr lang="zh-CN"/>
            </a:defPPr>
            <a:lvl1pPr lvl="0">
              <a:lnSpc>
                <a:spcPct val="90000"/>
              </a:lnSpc>
              <a:spcBef>
                <a:spcPct val="0"/>
              </a:spcBef>
              <a:buNone/>
              <a:defRPr sz="4800">
                <a:solidFill>
                  <a:srgbClr val="00B0F0"/>
                </a:solidFill>
                <a:latin typeface="+mj-lt"/>
                <a:ea typeface="+mj-ea"/>
                <a:cs typeface="+mj-cs"/>
              </a:defRPr>
            </a:lvl1pPr>
          </a:lstStyle>
          <a:p>
            <a:r>
              <a:rPr lang="zh-CN" altLang="en-US" dirty="0" smtClean="0">
                <a:solidFill>
                  <a:schemeClr val="tx1"/>
                </a:solidFill>
                <a:latin typeface="楷体" panose="02010609060101010101" charset="-122"/>
                <a:ea typeface="楷体" panose="02010609060101010101" charset="-122"/>
              </a:rPr>
              <a:t>第四阶段</a:t>
            </a:r>
            <a:r>
              <a:rPr lang="zh-CN" altLang="en-US" dirty="0" smtClean="0">
                <a:solidFill>
                  <a:schemeClr val="tx1"/>
                </a:solidFill>
                <a:latin typeface="+mn-ea"/>
                <a:ea typeface="+mn-ea"/>
              </a:rPr>
              <a:t>：</a:t>
            </a:r>
            <a:endParaRPr lang="zh-CN" altLang="en-US" dirty="0" smtClean="0">
              <a:solidFill>
                <a:schemeClr val="tx1"/>
              </a:solidFill>
              <a:latin typeface="+mn-ea"/>
              <a:ea typeface="+mn-ea"/>
            </a:endParaRPr>
          </a:p>
        </p:txBody>
      </p:sp>
      <p:cxnSp>
        <p:nvCxnSpPr>
          <p:cNvPr id="10" name="直接连接符 9"/>
          <p:cNvCxnSpPr/>
          <p:nvPr>
            <p:custDataLst>
              <p:tags r:id="rId3"/>
            </p:custDataLst>
          </p:nvPr>
        </p:nvCxnSpPr>
        <p:spPr>
          <a:xfrm>
            <a:off x="493395" y="3293110"/>
            <a:ext cx="11321413" cy="6350"/>
          </a:xfrm>
          <a:prstGeom prst="line">
            <a:avLst/>
          </a:prstGeom>
        </p:spPr>
        <p:style>
          <a:lnRef idx="1">
            <a:schemeClr val="dk1"/>
          </a:lnRef>
          <a:fillRef idx="0">
            <a:schemeClr val="dk1"/>
          </a:fillRef>
          <a:effectRef idx="0">
            <a:schemeClr val="dk1"/>
          </a:effectRef>
          <a:fontRef idx="minor">
            <a:schemeClr val="tx1"/>
          </a:fontRef>
        </p:style>
      </p:cxnSp>
      <p:pic>
        <p:nvPicPr>
          <p:cNvPr id="4" name="图片 3"/>
          <p:cNvPicPr>
            <a:picLocks noChangeAspect="1"/>
          </p:cNvPicPr>
          <p:nvPr>
            <p:custDataLst>
              <p:tags r:id="rId4"/>
            </p:custDataLst>
          </p:nvPr>
        </p:nvPicPr>
        <p:blipFill>
          <a:blip r:embed="rId5"/>
          <a:stretch>
            <a:fillRect/>
          </a:stretch>
        </p:blipFill>
        <p:spPr>
          <a:xfrm>
            <a:off x="9068121" y="-101213"/>
            <a:ext cx="2077083" cy="297237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标题 1"/>
          <p:cNvSpPr>
            <a:spLocks noGrp="1"/>
          </p:cNvSpPr>
          <p:nvPr>
            <p:custDataLst>
              <p:tags r:id="rId1"/>
            </p:custDataLst>
          </p:nvPr>
        </p:nvSpPr>
        <p:spPr>
          <a:xfrm>
            <a:off x="737419" y="1312606"/>
            <a:ext cx="10854813" cy="2330246"/>
          </a:xfrm>
          <a:prstGeom prst="rect">
            <a:avLst/>
          </a:prstGeom>
        </p:spPr>
        <p:txBody>
          <a:bodyPr vert="horz" wrap="square" lIns="91440" tIns="45720" rIns="91440" bIns="45720" rtlCol="0" anchor="ctr">
            <a:normAutofit/>
          </a:bodyPr>
          <a:lstStyle>
            <a:lvl1pPr algn="l" defTabSz="914400" rtl="0" eaLnBrk="1" latinLnBrk="0" hangingPunct="1">
              <a:lnSpc>
                <a:spcPct val="120000"/>
              </a:lnSpc>
              <a:spcBef>
                <a:spcPct val="0"/>
              </a:spcBef>
              <a:buNone/>
              <a:defRPr sz="4400" kern="1200">
                <a:solidFill>
                  <a:schemeClr val="tx1"/>
                </a:solidFill>
                <a:latin typeface="+mj-lt"/>
                <a:ea typeface="+mj-ea"/>
                <a:cs typeface="+mj-cs"/>
              </a:defRPr>
            </a:lvl1pPr>
          </a:lstStyle>
          <a:p>
            <a:pPr algn="ctr"/>
            <a:r>
              <a:rPr lang="zh-CN" altLang="en-US" dirty="0" smtClean="0">
                <a:latin typeface="楷体" panose="02010609060101010101" charset="-122"/>
                <a:ea typeface="楷体" panose="02010609060101010101" charset="-122"/>
              </a:rPr>
              <a:t>三、结题报告</a:t>
            </a:r>
            <a:endParaRPr lang="zh-CN" altLang="en-US" dirty="0">
              <a:solidFill>
                <a:schemeClr val="tx1"/>
              </a:solidFill>
              <a:latin typeface="楷体" panose="02010609060101010101" charset="-122"/>
              <a:ea typeface="楷体" panose="02010609060101010101" charset="-122"/>
            </a:endParaRPr>
          </a:p>
        </p:txBody>
      </p:sp>
      <p:pic>
        <p:nvPicPr>
          <p:cNvPr id="4" name="图片 3" descr="灯19"/>
          <p:cNvPicPr>
            <a:picLocks noChangeAspect="1"/>
          </p:cNvPicPr>
          <p:nvPr/>
        </p:nvPicPr>
        <p:blipFill>
          <a:blip r:embed="rId2"/>
          <a:stretch>
            <a:fillRect/>
          </a:stretch>
        </p:blipFill>
        <p:spPr>
          <a:xfrm>
            <a:off x="8689975" y="223520"/>
            <a:ext cx="2686050" cy="341947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占位符 1"/>
          <p:cNvSpPr>
            <a:spLocks noGrp="1"/>
          </p:cNvSpPr>
          <p:nvPr>
            <p:custDataLst>
              <p:tags r:id="rId1"/>
            </p:custDataLst>
          </p:nvPr>
        </p:nvSpPr>
        <p:spPr>
          <a:xfrm>
            <a:off x="722630" y="1044575"/>
            <a:ext cx="6755765" cy="524256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endParaRPr lang="en-US" altLang="zh-CN" dirty="0"/>
          </a:p>
        </p:txBody>
      </p:sp>
      <p:sp>
        <p:nvSpPr>
          <p:cNvPr id="5" name="标题 4"/>
          <p:cNvSpPr>
            <a:spLocks noGrp="1"/>
          </p:cNvSpPr>
          <p:nvPr>
            <p:custDataLst>
              <p:tags r:id="rId2"/>
            </p:custDataLst>
          </p:nvPr>
        </p:nvSpPr>
        <p:spPr>
          <a:xfrm>
            <a:off x="839470" y="321945"/>
            <a:ext cx="6129655" cy="722630"/>
          </a:xfrm>
          <a:prstGeom prst="rect">
            <a:avLst/>
          </a:prstGeom>
        </p:spPr>
        <p:txBody>
          <a:bodyPr vert="horz" lIns="91440" tIns="45720" rIns="91440" bIns="45720" rtlCol="0" anchor="t" anchorCtr="0">
            <a:normAutofit fontScale="90000"/>
          </a:bodyPr>
          <a:lstStyle>
            <a:lvl1pPr algn="l" defTabSz="914400" rtl="0" eaLnBrk="1" latinLnBrk="0" hangingPunct="1">
              <a:lnSpc>
                <a:spcPct val="120000"/>
              </a:lnSpc>
              <a:spcBef>
                <a:spcPct val="0"/>
              </a:spcBef>
              <a:buNone/>
              <a:defRPr sz="3600" kern="1200">
                <a:solidFill>
                  <a:schemeClr val="tx1"/>
                </a:solidFill>
                <a:latin typeface="+mj-lt"/>
                <a:ea typeface="+mj-ea"/>
                <a:cs typeface="+mj-cs"/>
              </a:defRPr>
            </a:lvl1pPr>
          </a:lstStyle>
          <a:p>
            <a:pPr algn="ctr"/>
            <a:r>
              <a:rPr lang="zh-CN" altLang="en-US" b="1" dirty="0" smtClean="0">
                <a:latin typeface="楷体" panose="02010609060101010101" charset="-122"/>
                <a:ea typeface="楷体" panose="02010609060101010101" charset="-122"/>
              </a:rPr>
              <a:t>研究背景</a:t>
            </a:r>
            <a:endParaRPr lang="en-US" altLang="zh-CN" dirty="0">
              <a:solidFill>
                <a:schemeClr val="tx1"/>
              </a:solidFill>
              <a:latin typeface="楷体" panose="02010609060101010101" charset="-122"/>
              <a:ea typeface="楷体" panose="02010609060101010101" charset="-122"/>
            </a:endParaRPr>
          </a:p>
        </p:txBody>
      </p:sp>
      <p:sp>
        <p:nvSpPr>
          <p:cNvPr id="4" name="文本占位符 1"/>
          <p:cNvSpPr>
            <a:spLocks noGrp="1"/>
          </p:cNvSpPr>
          <p:nvPr>
            <p:custDataLst>
              <p:tags r:id="rId3"/>
            </p:custDataLst>
          </p:nvPr>
        </p:nvSpPr>
        <p:spPr>
          <a:xfrm>
            <a:off x="722630" y="1135380"/>
            <a:ext cx="6654165" cy="5551170"/>
          </a:xfrm>
          <a:prstGeom prst="rect">
            <a:avLst/>
          </a:prstGeom>
        </p:spPr>
        <p:txBody>
          <a:bodyPr vert="horz" lIns="91440" tIns="45720" rIns="91440" bIns="45720" rtlCol="0">
            <a:normAutofit fontScale="90000" lnSpcReduction="10000"/>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r>
              <a:rPr lang="en-US" altLang="zh-CN" dirty="0" smtClean="0"/>
              <a:t>  </a:t>
            </a:r>
            <a:r>
              <a:rPr lang="zh-CN" altLang="en-US" sz="2250" dirty="0" smtClean="0">
                <a:latin typeface="楷体" panose="02010609060101010101" charset="-122"/>
                <a:ea typeface="楷体" panose="02010609060101010101" charset="-122"/>
                <a:cs typeface="楷体" panose="02010609060101010101" charset="-122"/>
              </a:rPr>
              <a:t>一、研究背景</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2022年10月发生了举国关注的胡鑫宇事件，随着相关部门调查的深入推进，围绕胡鑫宇事件的种种疑团一一打开，以准确的详情化解公共疑惑，在全面依法治国纵深推进的今天，胡鑫宇案件水落石出。</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回顾前因后果，让我们认识到，面对问题和疑惑，坚持理性与保持客观都是我们必须守住的底线。同时，对于公共事件，要保持公开透明，坚决打击造谣生事者，凝聚共识、赢得信任。</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当</a:t>
            </a:r>
            <a:r>
              <a:rPr lang="zh-CN" altLang="en-US" sz="2250" dirty="0" smtClean="0">
                <a:latin typeface="楷体" panose="02010609060101010101" charset="-122"/>
                <a:ea typeface="楷体" panose="02010609060101010101" charset="-122"/>
                <a:cs typeface="楷体" panose="02010609060101010101" charset="-122"/>
                <a:sym typeface="+mn-ea"/>
              </a:rPr>
              <a:t>胡鑫宇</a:t>
            </a:r>
            <a:r>
              <a:rPr lang="zh-CN" altLang="en-US" sz="2250" dirty="0" smtClean="0">
                <a:latin typeface="楷体" panose="02010609060101010101" charset="-122"/>
                <a:ea typeface="楷体" panose="02010609060101010101" charset="-122"/>
                <a:cs typeface="楷体" panose="02010609060101010101" charset="-122"/>
              </a:rPr>
              <a:t>事件真相呈现、理性回归之后，我们应该更多关注青少年群体心理健康，如何让胡鑫宇的悲剧不再重现，更值得我们思考。这需要我们倾注更多理性的目光，也呼唤更多社会的力量。基于以上现象，我们将关注高中生心理健康作为我们研究的对象。</a:t>
            </a:r>
            <a:endParaRPr lang="zh-CN" altLang="en-US" sz="2250" dirty="0" smtClean="0">
              <a:latin typeface="楷体" panose="02010609060101010101" charset="-122"/>
              <a:ea typeface="楷体" panose="02010609060101010101" charset="-122"/>
              <a:cs typeface="楷体" panose="02010609060101010101" charset="-122"/>
            </a:endParaRPr>
          </a:p>
        </p:txBody>
      </p:sp>
      <p:pic>
        <p:nvPicPr>
          <p:cNvPr id="6" name="图片 5"/>
          <p:cNvPicPr>
            <a:picLocks noChangeAspect="1"/>
          </p:cNvPicPr>
          <p:nvPr/>
        </p:nvPicPr>
        <p:blipFill>
          <a:blip r:embed="rId4"/>
          <a:stretch>
            <a:fillRect/>
          </a:stretch>
        </p:blipFill>
        <p:spPr>
          <a:xfrm>
            <a:off x="7478395" y="3319145"/>
            <a:ext cx="4424680" cy="304228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占位符 1"/>
          <p:cNvSpPr>
            <a:spLocks noGrp="1"/>
          </p:cNvSpPr>
          <p:nvPr>
            <p:custDataLst>
              <p:tags r:id="rId1"/>
            </p:custDataLst>
          </p:nvPr>
        </p:nvSpPr>
        <p:spPr>
          <a:xfrm>
            <a:off x="722630" y="1044575"/>
            <a:ext cx="6755765" cy="524256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endParaRPr lang="en-US" altLang="zh-CN" dirty="0"/>
          </a:p>
        </p:txBody>
      </p:sp>
      <p:sp>
        <p:nvSpPr>
          <p:cNvPr id="5" name="标题 4"/>
          <p:cNvSpPr>
            <a:spLocks noGrp="1"/>
          </p:cNvSpPr>
          <p:nvPr>
            <p:custDataLst>
              <p:tags r:id="rId2"/>
            </p:custDataLst>
          </p:nvPr>
        </p:nvSpPr>
        <p:spPr>
          <a:xfrm>
            <a:off x="839470" y="321945"/>
            <a:ext cx="6129655" cy="722630"/>
          </a:xfrm>
          <a:prstGeom prst="rect">
            <a:avLst/>
          </a:prstGeom>
        </p:spPr>
        <p:txBody>
          <a:bodyPr vert="horz" lIns="91440" tIns="45720" rIns="91440" bIns="45720" rtlCol="0" anchor="t" anchorCtr="0">
            <a:normAutofit fontScale="90000"/>
          </a:bodyPr>
          <a:lstStyle>
            <a:lvl1pPr algn="l" defTabSz="914400" rtl="0" eaLnBrk="1" latinLnBrk="0" hangingPunct="1">
              <a:lnSpc>
                <a:spcPct val="120000"/>
              </a:lnSpc>
              <a:spcBef>
                <a:spcPct val="0"/>
              </a:spcBef>
              <a:buNone/>
              <a:defRPr sz="3600" kern="1200">
                <a:solidFill>
                  <a:schemeClr val="tx1"/>
                </a:solidFill>
                <a:latin typeface="+mj-lt"/>
                <a:ea typeface="+mj-ea"/>
                <a:cs typeface="+mj-cs"/>
              </a:defRPr>
            </a:lvl1pPr>
          </a:lstStyle>
          <a:p>
            <a:pPr algn="ctr"/>
            <a:r>
              <a:rPr lang="zh-CN" altLang="en-US" b="1" dirty="0" smtClean="0">
                <a:latin typeface="楷体" panose="02010609060101010101" charset="-122"/>
                <a:ea typeface="楷体" panose="02010609060101010101" charset="-122"/>
              </a:rPr>
              <a:t>研究背景</a:t>
            </a:r>
            <a:endParaRPr lang="en-US" altLang="zh-CN" dirty="0">
              <a:solidFill>
                <a:schemeClr val="tx1"/>
              </a:solidFill>
              <a:latin typeface="楷体" panose="02010609060101010101" charset="-122"/>
              <a:ea typeface="楷体" panose="02010609060101010101" charset="-122"/>
            </a:endParaRPr>
          </a:p>
        </p:txBody>
      </p:sp>
      <p:sp>
        <p:nvSpPr>
          <p:cNvPr id="4" name="文本占位符 1"/>
          <p:cNvSpPr>
            <a:spLocks noGrp="1"/>
          </p:cNvSpPr>
          <p:nvPr>
            <p:custDataLst>
              <p:tags r:id="rId3"/>
            </p:custDataLst>
          </p:nvPr>
        </p:nvSpPr>
        <p:spPr>
          <a:xfrm>
            <a:off x="722630" y="1135380"/>
            <a:ext cx="6654165" cy="5551170"/>
          </a:xfrm>
          <a:prstGeom prst="rect">
            <a:avLst/>
          </a:prstGeom>
        </p:spPr>
        <p:txBody>
          <a:bodyPr vert="horz" lIns="91440" tIns="45720" rIns="91440" bIns="45720" rtlCol="0">
            <a:normAutofit fontScale="90000" lnSpcReduction="10000"/>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r>
              <a:rPr lang="en-US" altLang="zh-CN" dirty="0" smtClean="0"/>
              <a:t>  </a:t>
            </a:r>
            <a:r>
              <a:rPr lang="zh-CN" altLang="en-US" sz="2250" dirty="0" smtClean="0">
                <a:latin typeface="楷体" panose="02010609060101010101" charset="-122"/>
                <a:ea typeface="楷体" panose="02010609060101010101" charset="-122"/>
                <a:cs typeface="楷体" panose="02010609060101010101" charset="-122"/>
              </a:rPr>
              <a:t>一、研究背景</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2022年10月发生了举国关注的胡鑫宇事件，随着相关部门调查的深入推进，围绕胡鑫宇事件的种种疑团一一打开，以准确的详情化，解公共疑惑，在全面依法治国纵深推进的今天，胡鑫宇案件水落石出。</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回顾前因后果，让我们认识到，面对问题和疑惑，坚持理性与保持客观都是我们必须守住的底线。同时，对于公共事件，要保持公开透明，坚决打击造谣生事者，凝聚共识、赢得信任。</a:t>
            </a:r>
            <a:endParaRPr lang="zh-CN" altLang="en-US" sz="2250" dirty="0" smtClean="0">
              <a:latin typeface="楷体" panose="02010609060101010101" charset="-122"/>
              <a:ea typeface="楷体" panose="02010609060101010101" charset="-122"/>
              <a:cs typeface="楷体" panose="02010609060101010101" charset="-122"/>
            </a:endParaRPr>
          </a:p>
          <a:p>
            <a:pPr latinLnBrk="1"/>
            <a:r>
              <a:rPr lang="en-US" altLang="zh-CN" sz="2250" dirty="0" smtClean="0">
                <a:latin typeface="楷体" panose="02010609060101010101" charset="-122"/>
                <a:ea typeface="楷体" panose="02010609060101010101" charset="-122"/>
                <a:cs typeface="楷体" panose="02010609060101010101" charset="-122"/>
              </a:rPr>
              <a:t>   </a:t>
            </a:r>
            <a:r>
              <a:rPr lang="zh-CN" altLang="en-US" sz="2250" dirty="0" smtClean="0">
                <a:latin typeface="楷体" panose="02010609060101010101" charset="-122"/>
                <a:ea typeface="楷体" panose="02010609060101010101" charset="-122"/>
                <a:cs typeface="楷体" panose="02010609060101010101" charset="-122"/>
              </a:rPr>
              <a:t>当</a:t>
            </a:r>
            <a:r>
              <a:rPr lang="zh-CN" altLang="en-US" sz="2250" dirty="0" smtClean="0">
                <a:latin typeface="楷体" panose="02010609060101010101" charset="-122"/>
                <a:ea typeface="楷体" panose="02010609060101010101" charset="-122"/>
                <a:cs typeface="楷体" panose="02010609060101010101" charset="-122"/>
                <a:sym typeface="+mn-ea"/>
              </a:rPr>
              <a:t>胡鑫宇</a:t>
            </a:r>
            <a:r>
              <a:rPr lang="zh-CN" altLang="en-US" sz="2250" dirty="0" smtClean="0">
                <a:latin typeface="楷体" panose="02010609060101010101" charset="-122"/>
                <a:ea typeface="楷体" panose="02010609060101010101" charset="-122"/>
                <a:cs typeface="楷体" panose="02010609060101010101" charset="-122"/>
              </a:rPr>
              <a:t>事件真相呈现、理性回归之后，我们应该更多关注青少年群体心理健康，如何让胡鑫宇的悲剧不再重现，更值得我们思考。这需要我们倾注更多理性的目光，也呼唤更多社会的力量。基于以上现象，我们将关注高中生心理健康作为我们研究的对象。</a:t>
            </a:r>
            <a:endParaRPr lang="zh-CN" altLang="en-US" sz="2250" dirty="0" smtClean="0">
              <a:latin typeface="楷体" panose="02010609060101010101" charset="-122"/>
              <a:ea typeface="楷体" panose="02010609060101010101" charset="-122"/>
              <a:cs typeface="楷体" panose="02010609060101010101" charset="-122"/>
            </a:endParaRPr>
          </a:p>
        </p:txBody>
      </p:sp>
      <p:pic>
        <p:nvPicPr>
          <p:cNvPr id="6" name="图片 5" descr="5.webp"/>
          <p:cNvPicPr>
            <a:picLocks noChangeAspect="1"/>
          </p:cNvPicPr>
          <p:nvPr/>
        </p:nvPicPr>
        <p:blipFill>
          <a:blip r:embed="rId4"/>
          <a:stretch>
            <a:fillRect/>
          </a:stretch>
        </p:blipFill>
        <p:spPr>
          <a:xfrm>
            <a:off x="7429500" y="1045845"/>
            <a:ext cx="4762500" cy="4762500"/>
          </a:xfrm>
          <a:prstGeom prst="round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943" y="477802"/>
            <a:ext cx="6489290" cy="570177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dirty="0" smtClean="0">
                <a:latin typeface="楷体" panose="02010609060101010101" charset="-122"/>
                <a:ea typeface="楷体" panose="02010609060101010101" charset="-122"/>
                <a:cs typeface="楷体" panose="02010609060101010101" charset="-122"/>
                <a:sym typeface="+mn-ea"/>
              </a:rPr>
              <a:t>二、研究过程、内容与范围及调查问卷</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第一阶段：2022年12月20日到2023年1月23日，在</a:t>
            </a:r>
            <a:r>
              <a:rPr lang="zh-CN" dirty="0" smtClean="0">
                <a:latin typeface="楷体" panose="02010609060101010101" charset="-122"/>
                <a:ea typeface="楷体" panose="02010609060101010101" charset="-122"/>
                <a:cs typeface="楷体" panose="02010609060101010101" charset="-122"/>
              </a:rPr>
              <a:t>程香</a:t>
            </a:r>
            <a:r>
              <a:rPr dirty="0" smtClean="0">
                <a:latin typeface="楷体" panose="02010609060101010101" charset="-122"/>
                <a:ea typeface="楷体" panose="02010609060101010101" charset="-122"/>
                <a:cs typeface="楷体" panose="02010609060101010101" charset="-122"/>
              </a:rPr>
              <a:t>老师的指导下，进行研究方案设计，熟悉负责的项目，设计调查问卷；</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第二阶段：2023年1月24日到2023年2月6日，查找各种资料，收集相关的各种信息；</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第三阶段：2023年2月7日到2023年2月20日，资料分类，记录数据，设计问卷并进行调查，分析数据结果；</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第四阶段：2023年2月21日到2023年3月7日，撰写调查报告，撰写开题报告和结题报告，制作结题PPT。</a:t>
            </a:r>
            <a:endParaRPr dirty="0" smtClean="0">
              <a:latin typeface="楷体" panose="02010609060101010101" charset="-122"/>
              <a:ea typeface="楷体" panose="02010609060101010101" charset="-122"/>
              <a:cs typeface="楷体" panose="02010609060101010101" charset="-122"/>
            </a:endParaRPr>
          </a:p>
        </p:txBody>
      </p:sp>
      <p:pic>
        <p:nvPicPr>
          <p:cNvPr id="4" name="图片 3" descr="3.webp"/>
          <p:cNvPicPr>
            <a:picLocks noChangeAspect="1"/>
          </p:cNvPicPr>
          <p:nvPr/>
        </p:nvPicPr>
        <p:blipFill>
          <a:blip r:embed="rId2"/>
          <a:srcRect l="11792" t="1292" r="14594"/>
          <a:stretch>
            <a:fillRect/>
          </a:stretch>
        </p:blipFill>
        <p:spPr>
          <a:xfrm>
            <a:off x="7341870" y="477520"/>
            <a:ext cx="4524375" cy="3375025"/>
          </a:xfrm>
          <a:prstGeom prst="round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943" y="477802"/>
            <a:ext cx="6489290" cy="5701772"/>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dirty="0" smtClean="0">
                <a:latin typeface="楷体" panose="02010609060101010101" charset="-122"/>
                <a:ea typeface="楷体" panose="02010609060101010101" charset="-122"/>
                <a:cs typeface="楷体" panose="02010609060101010101" charset="-122"/>
              </a:rPr>
              <a:t>研究内容与范围</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第一  利用藏书丰富的图书馆，查阅了大量丰富的文献资料，撰写开题报告；</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第二  利用互联网，为本课题的研究提供了更广泛和可靠的理论来源；</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  </a:t>
            </a:r>
            <a:r>
              <a:rPr lang="zh-CN" dirty="0" smtClean="0">
                <a:latin typeface="楷体" panose="02010609060101010101" charset="-122"/>
                <a:ea typeface="楷体" panose="02010609060101010101" charset="-122"/>
                <a:cs typeface="楷体" panose="02010609060101010101" charset="-122"/>
              </a:rPr>
              <a:t>第三</a:t>
            </a:r>
            <a:r>
              <a:rPr lang="en-US" altLang="zh-CN"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设计了问卷并进行调查，分析数据结果；</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第四  设计相关问题访问同学，可以分析出相关数据，进而推导出研究结果。</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第五  根据相关的分类及调查结果，得出结论，撰写调查报告及结题报告。</a:t>
            </a:r>
            <a:endParaRPr dirty="0" smtClean="0">
              <a:latin typeface="楷体" panose="02010609060101010101" charset="-122"/>
              <a:ea typeface="楷体" panose="02010609060101010101" charset="-122"/>
              <a:cs typeface="楷体" panose="02010609060101010101" charset="-122"/>
            </a:endParaRPr>
          </a:p>
          <a:p>
            <a:pPr marL="0" indent="0">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第六  在具体的实践过程中认真听取老师指导，是本研究能够取得成功的重要保障。</a:t>
            </a:r>
            <a:endParaRPr dirty="0" smtClean="0">
              <a:latin typeface="楷体" panose="02010609060101010101" charset="-122"/>
              <a:ea typeface="楷体" panose="02010609060101010101" charset="-122"/>
              <a:cs typeface="楷体" panose="02010609060101010101" charset="-122"/>
            </a:endParaRPr>
          </a:p>
        </p:txBody>
      </p:sp>
      <p:pic>
        <p:nvPicPr>
          <p:cNvPr id="4" name="图片 3" descr="4"/>
          <p:cNvPicPr>
            <a:picLocks noChangeAspect="1"/>
          </p:cNvPicPr>
          <p:nvPr/>
        </p:nvPicPr>
        <p:blipFill>
          <a:blip r:embed="rId2"/>
          <a:srcRect l="35705" t="1656"/>
          <a:stretch>
            <a:fillRect/>
          </a:stretch>
        </p:blipFill>
        <p:spPr>
          <a:xfrm>
            <a:off x="7478395" y="764540"/>
            <a:ext cx="4469765" cy="5128260"/>
          </a:xfrm>
          <a:prstGeom prst="round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033010" y="477520"/>
            <a:ext cx="6833870" cy="592518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200000"/>
              </a:lnSpc>
              <a:buNone/>
            </a:pPr>
            <a:r>
              <a:rPr lang="zh-CN" altLang="en-US" dirty="0" smtClean="0">
                <a:latin typeface="楷体" panose="02010609060101010101" charset="-122"/>
                <a:ea typeface="楷体" panose="02010609060101010101" charset="-122"/>
                <a:cs typeface="楷体" panose="02010609060101010101" charset="-122"/>
                <a:sym typeface="+mn-ea"/>
              </a:rPr>
              <a:t>三、研究成果和结论</a:t>
            </a:r>
            <a:endParaRPr lang="zh-CN" altLang="en-US" dirty="0" smtClean="0">
              <a:latin typeface="楷体" panose="02010609060101010101" charset="-122"/>
              <a:ea typeface="楷体" panose="02010609060101010101" charset="-122"/>
              <a:cs typeface="楷体" panose="02010609060101010101" charset="-122"/>
              <a:sym typeface="+mn-ea"/>
            </a:endParaRPr>
          </a:p>
          <a:p>
            <a:pPr marL="0" indent="0" fontAlgn="auto">
              <a:lnSpc>
                <a:spcPct val="200000"/>
              </a:lnSpc>
              <a:buNone/>
            </a:pPr>
            <a:r>
              <a:rPr lang="en-US" altLang="zh-CN" dirty="0" smtClean="0">
                <a:latin typeface="楷体" panose="02010609060101010101" charset="-122"/>
                <a:ea typeface="楷体" panose="02010609060101010101" charset="-122"/>
                <a:cs typeface="楷体" panose="02010609060101010101" charset="-122"/>
                <a:sym typeface="+mn-ea"/>
              </a:rPr>
              <a:t>   </a:t>
            </a:r>
            <a:r>
              <a:rPr lang="zh-CN" altLang="en-US" dirty="0" smtClean="0">
                <a:latin typeface="楷体" panose="02010609060101010101" charset="-122"/>
                <a:ea typeface="楷体" panose="02010609060101010101" charset="-122"/>
                <a:cs typeface="楷体" panose="02010609060101010101" charset="-122"/>
                <a:sym typeface="+mn-ea"/>
              </a:rPr>
              <a:t>有关数据显示，我国17岁以下青少年有3000万人受到各种情绪和心理行为干扰。心理健康不亚于身体健康。尤其是青少年的关键时期，人生价值观养成的关键时段，及时科学疏导和树立健康的心理，十分必要。</a:t>
            </a:r>
            <a:endParaRPr lang="zh-CN" altLang="en-US" dirty="0" smtClean="0">
              <a:latin typeface="楷体" panose="02010609060101010101" charset="-122"/>
              <a:ea typeface="楷体" panose="02010609060101010101" charset="-122"/>
              <a:cs typeface="楷体" panose="02010609060101010101" charset="-122"/>
              <a:sym typeface="+mn-ea"/>
            </a:endParaRPr>
          </a:p>
          <a:p>
            <a:pPr marL="0" indent="0">
              <a:buNone/>
            </a:pPr>
            <a:endParaRPr lang="zh-CN" altLang="en-US" dirty="0" smtClean="0">
              <a:latin typeface="楷体" panose="02010609060101010101" charset="-122"/>
              <a:ea typeface="楷体" panose="02010609060101010101" charset="-122"/>
              <a:cs typeface="楷体" panose="02010609060101010101" charset="-122"/>
              <a:sym typeface="+mn-ea"/>
            </a:endParaRPr>
          </a:p>
        </p:txBody>
      </p:sp>
      <p:pic>
        <p:nvPicPr>
          <p:cNvPr id="4" name="图片 3" descr="2"/>
          <p:cNvPicPr>
            <a:picLocks noChangeAspect="1"/>
          </p:cNvPicPr>
          <p:nvPr/>
        </p:nvPicPr>
        <p:blipFill>
          <a:blip r:embed="rId2"/>
          <a:srcRect l="5345" t="4950" r="7210"/>
          <a:stretch>
            <a:fillRect/>
          </a:stretch>
        </p:blipFill>
        <p:spPr>
          <a:xfrm>
            <a:off x="690880" y="1227455"/>
            <a:ext cx="4053205" cy="294068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860" y="477520"/>
            <a:ext cx="10977880" cy="5408295"/>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dirty="0" smtClean="0">
                <a:latin typeface="楷体" panose="02010609060101010101" charset="-122"/>
                <a:ea typeface="楷体" panose="02010609060101010101" charset="-122"/>
                <a:cs typeface="楷体" panose="02010609060101010101" charset="-122"/>
              </a:rPr>
              <a:t>四、思考与展望</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浅谈一些思考和展望</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该如何对青少年的心理健康进行保护乃至改善呢？</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学校：给与更多的关心，加强对青少年心里健康的关注</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学校建立与家庭相互沟通的制度。老师多和家长沟通，密切了解学生的学习、生活、心理状态的发展。老师应该要主动做他们生活学习的引路人，教会他们调整心态积极面对人生，做学生的知心朋友。同时在引导学生舒缓压力的过程中，教师在教育的过程中应该帮助学生树立文明、健康、科学的方法。要进一步加强学校的心理咨询工作，建立起科学有效的心理档案管理体制。多进行一些心理健康方面的讲座与指导。</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860" y="477520"/>
            <a:ext cx="10977880" cy="5408295"/>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社会：给与更好地人文关怀，发掘青少</a:t>
            </a:r>
            <a:r>
              <a:rPr lang="zh-CN" dirty="0" smtClean="0">
                <a:latin typeface="楷体" panose="02010609060101010101" charset="-122"/>
                <a:ea typeface="楷体" panose="02010609060101010101" charset="-122"/>
                <a:cs typeface="楷体" panose="02010609060101010101" charset="-122"/>
              </a:rPr>
              <a:t>年的</a:t>
            </a:r>
            <a:r>
              <a:rPr dirty="0" smtClean="0">
                <a:latin typeface="楷体" panose="02010609060101010101" charset="-122"/>
                <a:ea typeface="楷体" panose="02010609060101010101" charset="-122"/>
                <a:cs typeface="楷体" panose="02010609060101010101" charset="-122"/>
              </a:rPr>
              <a:t>自我价值</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社会应该加强对青少年的教育宣传，让他们能够正确认识他人，学会尊重他人，让他们在日常生活中充分发挥自己的能力和潜力，同时也要增强他们的社会观念，培养他们良好的个人素质，确保青少年能够充分发挥自己的潜能。</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社会上应该有更多的机构和团体，致力于青少年的发展，有效地帮助他们走出困境，解决困难。同时，社会还应该为青少年提供有益的娱乐活动，积极参加有意义的公益活动。让他们有机会展示自己的才能，增强自信心，发掘自我价值，从而更好地实现自我。社会要给予学生更多的关怀，对于学校周围的一些娱乐性场所，网吧、KTV等要予以严厉的打击与整顿，为学生创造一个美好的学习生活环境。 </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860" y="477520"/>
            <a:ext cx="10977880" cy="5408295"/>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家长：给予更大的体谅，给孩子制造释放情绪机会</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家长应该学会给孩子制造情绪释放的机会，比如一些</a:t>
            </a:r>
            <a:r>
              <a:rPr lang="zh-CN" dirty="0" smtClean="0">
                <a:latin typeface="楷体" panose="02010609060101010101" charset="-122"/>
                <a:ea typeface="楷体" panose="02010609060101010101" charset="-122"/>
                <a:cs typeface="楷体" panose="02010609060101010101" charset="-122"/>
              </a:rPr>
              <a:t>科学</a:t>
            </a:r>
            <a:r>
              <a:rPr dirty="0" smtClean="0">
                <a:latin typeface="楷体" panose="02010609060101010101" charset="-122"/>
                <a:ea typeface="楷体" panose="02010609060101010101" charset="-122"/>
                <a:cs typeface="楷体" panose="02010609060101010101" charset="-122"/>
              </a:rPr>
              <a:t>刺激性的体育运动、包容他与父母的合理吵架、允许他做自己喜欢的事等等。要给孩子释放的</a:t>
            </a:r>
            <a:r>
              <a:rPr lang="zh-CN" dirty="0" smtClean="0">
                <a:latin typeface="楷体" panose="02010609060101010101" charset="-122"/>
                <a:ea typeface="楷体" panose="02010609060101010101" charset="-122"/>
                <a:cs typeface="楷体" panose="02010609060101010101" charset="-122"/>
              </a:rPr>
              <a:t>途径</a:t>
            </a:r>
            <a:r>
              <a:rPr dirty="0" smtClean="0">
                <a:latin typeface="楷体" panose="02010609060101010101" charset="-122"/>
                <a:ea typeface="楷体" panose="02010609060101010101" charset="-122"/>
                <a:cs typeface="楷体" panose="02010609060101010101" charset="-122"/>
              </a:rPr>
              <a:t>去证明自己，而不是只有学习。</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此外，就是要加强陪伴的质量，关注孩子的心理需求。这种陪伴是要耐心倾听孩子</a:t>
            </a:r>
            <a:r>
              <a:rPr lang="zh-CN" dirty="0" smtClean="0">
                <a:latin typeface="楷体" panose="02010609060101010101" charset="-122"/>
                <a:ea typeface="楷体" panose="02010609060101010101" charset="-122"/>
                <a:cs typeface="楷体" panose="02010609060101010101" charset="-122"/>
              </a:rPr>
              <a:t>倾诉</a:t>
            </a:r>
            <a:r>
              <a:rPr dirty="0" smtClean="0">
                <a:latin typeface="楷体" panose="02010609060101010101" charset="-122"/>
                <a:ea typeface="楷体" panose="02010609060101010101" charset="-122"/>
                <a:cs typeface="楷体" panose="02010609060101010101" charset="-122"/>
              </a:rPr>
              <a:t>与孩子交流。不是孩子说一句，家长评价一句“没什么”，这就是“看不见”孩子心里的痛苦。在成长过程中得到亲人充足的爱与陪伴、尊重与理解是非常重要的。</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860" y="477520"/>
            <a:ext cx="10977880" cy="540829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青少年自身：给自已更多的鼓励，多种方式进行心理调适</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1.抚慰自己的情绪。如果事情让你感觉很不安，可以通过图画、写作或是和好朋友聊天的方式，把心中的情绪表达出来。</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2.灵活应对未知的挑战。在面临困难时，相信凡事必有至少三个解决方法。找到一个方法去做，如果有效就继续，无效就换个方法。</a:t>
            </a:r>
            <a:endParaRPr dirty="0" smtClean="0">
              <a:latin typeface="楷体" panose="02010609060101010101" charset="-122"/>
              <a:ea typeface="楷体" panose="02010609060101010101" charset="-122"/>
              <a:cs typeface="楷体" panose="02010609060101010101" charset="-122"/>
            </a:endParaRPr>
          </a:p>
          <a:p>
            <a:pPr marL="0" indent="0">
              <a:buNone/>
            </a:pPr>
            <a:r>
              <a:rPr dirty="0" smtClean="0">
                <a:latin typeface="楷体" panose="02010609060101010101" charset="-122"/>
                <a:ea typeface="楷体" panose="02010609060101010101" charset="-122"/>
                <a:cs typeface="楷体" panose="02010609060101010101" charset="-122"/>
              </a:rPr>
              <a:t>3.关注可控的部分。不妨尝试着停下来，去思考</a:t>
            </a:r>
            <a:r>
              <a:rPr lang="en-US" dirty="0" smtClean="0">
                <a:latin typeface="楷体" panose="02010609060101010101" charset="-122"/>
                <a:ea typeface="楷体" panose="02010609060101010101" charset="-122"/>
                <a:cs typeface="楷体" panose="02010609060101010101" charset="-122"/>
              </a:rPr>
              <a:t>4</a:t>
            </a:r>
            <a:r>
              <a:rPr dirty="0" smtClean="0">
                <a:latin typeface="楷体" panose="02010609060101010101" charset="-122"/>
                <a:ea typeface="楷体" panose="02010609060101010101" charset="-122"/>
                <a:cs typeface="楷体" panose="02010609060101010101" charset="-122"/>
              </a:rPr>
              <a:t>个问题：今天有什么事情值得我快乐？今天有什么事情值得我感激？今天有什么事情值得我自豪？生命中有什么事情值得我努力追求？当人们停下来进行思考的时候，就越能与生活中的不确定性拉开距离，看到周边的助力，找到生活中确定而微小的幸福。</a:t>
            </a:r>
            <a:endParaRPr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530860" y="477520"/>
            <a:ext cx="10977880" cy="5408295"/>
          </a:xfrm>
          <a:prstGeom prst="rect">
            <a:avLst/>
          </a:prstGeom>
        </p:spPr>
        <p:txBody>
          <a:bodyPr vert="horz" lIns="91440" tIns="45720" rIns="91440" bIns="45720" rtlCol="0">
            <a:normAutofit lnSpcReduction="20000"/>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dirty="0" smtClean="0">
              <a:latin typeface="楷体" panose="02010609060101010101" charset="-122"/>
              <a:ea typeface="楷体" panose="02010609060101010101" charset="-122"/>
              <a:cs typeface="楷体" panose="02010609060101010101" charset="-122"/>
            </a:endParaRPr>
          </a:p>
          <a:p>
            <a:pPr marL="0" indent="0" fontAlgn="auto">
              <a:lnSpc>
                <a:spcPct val="200000"/>
              </a:lnSpc>
              <a:buNone/>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经过此次研究活动锻炼了同学们的观察能力和解决问题的能力，提高同学们的实践能力。让我们正视到自已的心理困扰，打破不良情绪生长的温床，学会享受禅意般快乐而高效的学习生活。其实，有效率的学习根本就不累！让所有的青少年都能在一个健康而阳光的环境下成长。</a:t>
            </a:r>
            <a:endParaRPr dirty="0" smtClean="0">
              <a:latin typeface="楷体" panose="02010609060101010101" charset="-122"/>
              <a:ea typeface="楷体" panose="02010609060101010101" charset="-122"/>
              <a:cs typeface="楷体" panose="02010609060101010101" charset="-122"/>
            </a:endParaRPr>
          </a:p>
        </p:txBody>
      </p:sp>
      <p:pic>
        <p:nvPicPr>
          <p:cNvPr id="8" name="图片 7" descr="灯17"/>
          <p:cNvPicPr>
            <a:picLocks noChangeAspect="1"/>
          </p:cNvPicPr>
          <p:nvPr>
            <p:custDataLst>
              <p:tags r:id="rId2"/>
            </p:custDataLst>
          </p:nvPr>
        </p:nvPicPr>
        <p:blipFill>
          <a:blip r:embed="rId3"/>
          <a:stretch>
            <a:fillRect/>
          </a:stretch>
        </p:blipFill>
        <p:spPr>
          <a:xfrm>
            <a:off x="6096000" y="3350260"/>
            <a:ext cx="5545455" cy="35077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714375" y="525780"/>
            <a:ext cx="10453370" cy="4182745"/>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dirty="0" smtClean="0">
                <a:latin typeface="楷体" panose="02010609060101010101" charset="-122"/>
                <a:ea typeface="楷体" panose="02010609060101010101" charset="-122"/>
                <a:cs typeface="楷体" panose="02010609060101010101" charset="-122"/>
              </a:rPr>
              <a:t>    </a:t>
            </a:r>
            <a:endParaRPr lang="en-US" altLang="zh-CN" dirty="0" smtClean="0">
              <a:latin typeface="楷体" panose="02010609060101010101" charset="-122"/>
              <a:ea typeface="楷体" panose="02010609060101010101" charset="-122"/>
              <a:cs typeface="楷体" panose="02010609060101010101" charset="-122"/>
            </a:endParaRPr>
          </a:p>
          <a:p>
            <a:pPr marL="0" indent="0">
              <a:buNone/>
            </a:pPr>
            <a:endParaRPr lang="en-US" altLang="zh-CN" dirty="0" smtClean="0">
              <a:latin typeface="楷体" panose="02010609060101010101" charset="-122"/>
              <a:ea typeface="楷体" panose="02010609060101010101" charset="-122"/>
              <a:cs typeface="楷体" panose="02010609060101010101" charset="-122"/>
            </a:endParaRPr>
          </a:p>
          <a:p>
            <a:pPr marL="0" indent="0" fontAlgn="auto">
              <a:lnSpc>
                <a:spcPts val="4000"/>
              </a:lnSpc>
              <a:buNone/>
            </a:pPr>
            <a:r>
              <a:rPr lang="en-US" altLang="zh-CN" dirty="0" smtClean="0">
                <a:latin typeface="楷体" panose="02010609060101010101" charset="-122"/>
                <a:ea typeface="楷体" panose="02010609060101010101" charset="-122"/>
                <a:cs typeface="楷体" panose="02010609060101010101" charset="-122"/>
              </a:rPr>
              <a:t>    </a:t>
            </a:r>
            <a:r>
              <a:rPr lang="zh-CN" dirty="0" smtClean="0">
                <a:latin typeface="楷体" panose="02010609060101010101" charset="-122"/>
                <a:ea typeface="楷体" panose="02010609060101010101" charset="-122"/>
                <a:cs typeface="楷体" panose="02010609060101010101" charset="-122"/>
              </a:rPr>
              <a:t>社会实践活动结束了，在调研过程中我们遇到了无数的困难和障碍。在</a:t>
            </a:r>
            <a:r>
              <a:rPr lang="zh-CN" dirty="0" smtClean="0">
                <a:latin typeface="楷体" panose="02010609060101010101" charset="-122"/>
                <a:ea typeface="楷体" panose="02010609060101010101" charset="-122"/>
                <a:cs typeface="楷体" panose="02010609060101010101" charset="-122"/>
                <a:sym typeface="+mn-ea"/>
              </a:rPr>
              <a:t>采访过程中，同学们给了我勇气和支持；在资料整理的过程中程香老师给与的指导，</a:t>
            </a:r>
            <a:r>
              <a:rPr lang="zh-CN" dirty="0" smtClean="0">
                <a:latin typeface="楷体" panose="02010609060101010101" charset="-122"/>
                <a:ea typeface="楷体" panose="02010609060101010101" charset="-122"/>
                <a:cs typeface="楷体" panose="02010609060101010101" charset="-122"/>
                <a:sym typeface="+mn-ea"/>
              </a:rPr>
              <a:t>使我多了些的踏实，少了些迷茫，</a:t>
            </a:r>
            <a:r>
              <a:rPr lang="zh-CN" dirty="0" smtClean="0">
                <a:latin typeface="楷体" panose="02010609060101010101" charset="-122"/>
                <a:ea typeface="楷体" panose="02010609060101010101" charset="-122"/>
                <a:cs typeface="楷体" panose="02010609060101010101" charset="-122"/>
              </a:rPr>
              <a:t>认真地思考自已的不足，体会自已</a:t>
            </a:r>
            <a:r>
              <a:rPr lang="zh-CN" dirty="0" smtClean="0">
                <a:latin typeface="楷体" panose="02010609060101010101" charset="-122"/>
                <a:ea typeface="楷体" panose="02010609060101010101" charset="-122"/>
                <a:cs typeface="楷体" panose="02010609060101010101" charset="-122"/>
              </a:rPr>
              <a:t>的收获。</a:t>
            </a:r>
            <a:r>
              <a:rPr lang="en-US" altLang="zh-CN" dirty="0" smtClean="0">
                <a:latin typeface="楷体" panose="02010609060101010101" charset="-122"/>
                <a:ea typeface="楷体" panose="02010609060101010101" charset="-122"/>
                <a:cs typeface="楷体" panose="02010609060101010101" charset="-122"/>
              </a:rPr>
              <a:t>   </a:t>
            </a:r>
            <a:endParaRPr lang="en-US" altLang="zh-CN" dirty="0" smtClean="0">
              <a:latin typeface="楷体" panose="02010609060101010101" charset="-122"/>
              <a:ea typeface="楷体" panose="02010609060101010101" charset="-122"/>
              <a:cs typeface="楷体" panose="02010609060101010101" charset="-122"/>
            </a:endParaRPr>
          </a:p>
          <a:p>
            <a:pPr marL="0" indent="0" fontAlgn="auto">
              <a:lnSpc>
                <a:spcPts val="4000"/>
              </a:lnSpc>
              <a:buNone/>
            </a:pPr>
            <a:r>
              <a:rPr lang="en-US" altLang="zh-CN" dirty="0" smtClean="0">
                <a:latin typeface="楷体" panose="02010609060101010101" charset="-122"/>
                <a:ea typeface="楷体" panose="02010609060101010101" charset="-122"/>
                <a:cs typeface="楷体" panose="02010609060101010101" charset="-122"/>
              </a:rPr>
              <a:t>    </a:t>
            </a:r>
            <a:r>
              <a:rPr lang="zh-CN" altLang="en-US" dirty="0" smtClean="0">
                <a:latin typeface="楷体" panose="02010609060101010101" charset="-122"/>
                <a:ea typeface="楷体" panose="02010609060101010101" charset="-122"/>
                <a:cs typeface="楷体" panose="02010609060101010101" charset="-122"/>
              </a:rPr>
              <a:t>在此向帮助和指导过我的各位老师和亲爱的</a:t>
            </a:r>
            <a:r>
              <a:rPr lang="zh-CN" altLang="en-US" dirty="0" smtClean="0">
                <a:latin typeface="楷体" panose="02010609060101010101" charset="-122"/>
                <a:ea typeface="楷体" panose="02010609060101010101" charset="-122"/>
                <a:cs typeface="楷体" panose="02010609060101010101" charset="-122"/>
              </a:rPr>
              <a:t>同学们，表示衷心的</a:t>
            </a:r>
            <a:r>
              <a:rPr lang="zh-CN" altLang="en-US" dirty="0" smtClean="0">
                <a:latin typeface="楷体" panose="02010609060101010101" charset="-122"/>
                <a:ea typeface="楷体" panose="02010609060101010101" charset="-122"/>
                <a:cs typeface="楷体" panose="02010609060101010101" charset="-122"/>
              </a:rPr>
              <a:t>感谢！</a:t>
            </a:r>
            <a:endParaRPr lang="zh-CN" altLang="en-US"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5" name="内容占位符 4"/>
          <p:cNvSpPr>
            <a:spLocks noGrp="1"/>
          </p:cNvSpPr>
          <p:nvPr>
            <p:custDataLst>
              <p:tags r:id="rId1"/>
            </p:custDataLst>
          </p:nvPr>
        </p:nvSpPr>
        <p:spPr>
          <a:xfrm>
            <a:off x="1913890" y="370840"/>
            <a:ext cx="7208520" cy="5757545"/>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dirty="0" smtClean="0">
                <a:latin typeface="楷体" panose="02010609060101010101" charset="-122"/>
                <a:ea typeface="楷体" panose="02010609060101010101" charset="-122"/>
                <a:cs typeface="楷体" panose="02010609060101010101" charset="-122"/>
              </a:rPr>
              <a:t>   </a:t>
            </a:r>
            <a:endParaRPr lang="en-US" altLang="zh-CN" dirty="0" smtClean="0">
              <a:latin typeface="楷体" panose="02010609060101010101" charset="-122"/>
              <a:ea typeface="楷体" panose="02010609060101010101" charset="-122"/>
              <a:cs typeface="楷体" panose="02010609060101010101" charset="-122"/>
            </a:endParaRPr>
          </a:p>
          <a:p>
            <a:pPr marL="0" indent="0">
              <a:buNone/>
            </a:pPr>
            <a:endParaRPr lang="en-US" altLang="zh-CN" sz="6000" dirty="0" smtClean="0">
              <a:latin typeface="楷体" panose="02010609060101010101" charset="-122"/>
              <a:ea typeface="楷体" panose="02010609060101010101" charset="-122"/>
              <a:cs typeface="楷体" panose="02010609060101010101" charset="-122"/>
            </a:endParaRPr>
          </a:p>
          <a:p>
            <a:pPr marL="0" indent="0">
              <a:buNone/>
            </a:pPr>
            <a:r>
              <a:rPr lang="en-US" altLang="zh-CN" dirty="0" smtClean="0">
                <a:latin typeface="楷体" panose="02010609060101010101" charset="-122"/>
                <a:ea typeface="楷体" panose="02010609060101010101" charset="-122"/>
                <a:cs typeface="楷体" panose="02010609060101010101" charset="-122"/>
              </a:rPr>
              <a:t>              </a:t>
            </a:r>
            <a:endParaRPr lang="en-US" altLang="zh-CN" dirty="0" smtClean="0">
              <a:latin typeface="楷体" panose="02010609060101010101" charset="-122"/>
              <a:ea typeface="楷体" panose="02010609060101010101" charset="-122"/>
              <a:cs typeface="楷体" panose="02010609060101010101" charset="-122"/>
            </a:endParaRPr>
          </a:p>
          <a:p>
            <a:pPr marL="0" indent="0">
              <a:buNone/>
            </a:pPr>
            <a:r>
              <a:rPr lang="en-US" altLang="zh-CN" dirty="0" smtClean="0">
                <a:latin typeface="楷体" panose="02010609060101010101" charset="-122"/>
                <a:ea typeface="楷体" panose="02010609060101010101" charset="-122"/>
                <a:cs typeface="楷体" panose="02010609060101010101" charset="-122"/>
              </a:rPr>
              <a:t>               </a:t>
            </a:r>
            <a:r>
              <a:rPr lang="zh-CN" altLang="en-US" sz="6000" dirty="0" smtClean="0">
                <a:latin typeface="楷体" panose="02010609060101010101" charset="-122"/>
                <a:ea typeface="楷体" panose="02010609060101010101" charset="-122"/>
                <a:cs typeface="楷体" panose="02010609060101010101" charset="-122"/>
              </a:rPr>
              <a:t>谢谢观看！</a:t>
            </a:r>
            <a:endParaRPr lang="zh-CN" altLang="en-US" sz="6000" dirty="0" smtClean="0">
              <a:latin typeface="楷体" panose="02010609060101010101" charset="-122"/>
              <a:ea typeface="楷体" panose="02010609060101010101" charset="-122"/>
              <a:cs typeface="楷体" panose="02010609060101010101" charset="-122"/>
            </a:endParaRPr>
          </a:p>
        </p:txBody>
      </p:sp>
      <p:pic>
        <p:nvPicPr>
          <p:cNvPr id="4" name="图片 3" descr="灯27"/>
          <p:cNvPicPr>
            <a:picLocks noChangeAspect="1"/>
          </p:cNvPicPr>
          <p:nvPr/>
        </p:nvPicPr>
        <p:blipFill>
          <a:blip r:embed="rId2"/>
          <a:stretch>
            <a:fillRect/>
          </a:stretch>
        </p:blipFill>
        <p:spPr>
          <a:xfrm>
            <a:off x="8774430" y="370840"/>
            <a:ext cx="2686050" cy="192405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框 2"/>
          <p:cNvSpPr txBox="1"/>
          <p:nvPr>
            <p:custDataLst>
              <p:tags r:id="rId1"/>
            </p:custDataLst>
          </p:nvPr>
        </p:nvSpPr>
        <p:spPr>
          <a:xfrm>
            <a:off x="721360" y="370840"/>
            <a:ext cx="5423535" cy="1372870"/>
          </a:xfrm>
          <a:prstGeom prst="rect">
            <a:avLst/>
          </a:prstGeom>
        </p:spPr>
        <p:txBody>
          <a:bodyPr vert="horz" wrap="square" lIns="91440" tIns="45720" rIns="91440" bIns="45720" rtlCol="0" anchor="ctr">
            <a:normAutofit/>
          </a:bodyPr>
          <a:lstStyle>
            <a:lvl1pPr>
              <a:lnSpc>
                <a:spcPct val="90000"/>
              </a:lnSpc>
              <a:spcBef>
                <a:spcPct val="0"/>
              </a:spcBef>
              <a:buNone/>
              <a:defRPr sz="4000">
                <a:solidFill>
                  <a:srgbClr val="00B0F0"/>
                </a:solidFill>
                <a:latin typeface="+mj-lt"/>
                <a:ea typeface="+mj-ea"/>
                <a:cs typeface="+mj-cs"/>
              </a:defRPr>
            </a:lvl1pPr>
          </a:lstStyle>
          <a:p>
            <a:r>
              <a:rPr lang="zh-CN" altLang="en-US" b="1" dirty="0" smtClean="0">
                <a:solidFill>
                  <a:schemeClr val="tx1"/>
                </a:solidFill>
              </a:rPr>
              <a:t>     </a:t>
            </a:r>
            <a:r>
              <a:rPr lang="en-US" altLang="zh-CN" b="1" dirty="0" smtClean="0">
                <a:solidFill>
                  <a:schemeClr val="tx1"/>
                </a:solidFill>
              </a:rPr>
              <a:t>   </a:t>
            </a:r>
            <a:r>
              <a:rPr lang="zh-CN" altLang="en-US" b="1" dirty="0" smtClean="0">
                <a:solidFill>
                  <a:schemeClr val="tx1"/>
                </a:solidFill>
              </a:rPr>
              <a:t> </a:t>
            </a:r>
            <a:endParaRPr lang="zh-CN" altLang="en-US" b="1" dirty="0" smtClean="0">
              <a:solidFill>
                <a:schemeClr val="tx1"/>
              </a:solidFill>
            </a:endParaRPr>
          </a:p>
          <a:p>
            <a:r>
              <a:rPr lang="en-US" altLang="zh-CN" b="1" dirty="0" smtClean="0">
                <a:solidFill>
                  <a:schemeClr val="tx1"/>
                </a:solidFill>
                <a:latin typeface="楷体" panose="02010609060101010101" charset="-122"/>
                <a:ea typeface="楷体" panose="02010609060101010101" charset="-122"/>
              </a:rPr>
              <a:t>   </a:t>
            </a:r>
            <a:r>
              <a:rPr lang="zh-CN" altLang="en-US" b="1" dirty="0" smtClean="0">
                <a:solidFill>
                  <a:schemeClr val="tx1"/>
                </a:solidFill>
                <a:latin typeface="楷体" panose="02010609060101010101" charset="-122"/>
                <a:ea typeface="楷体" panose="02010609060101010101" charset="-122"/>
              </a:rPr>
              <a:t>研究意义</a:t>
            </a:r>
            <a:endParaRPr lang="zh-CN" altLang="en-US" b="1" dirty="0">
              <a:solidFill>
                <a:schemeClr val="tx1"/>
              </a:solidFill>
              <a:latin typeface="楷体" panose="02010609060101010101" charset="-122"/>
              <a:ea typeface="楷体" panose="02010609060101010101" charset="-122"/>
            </a:endParaRPr>
          </a:p>
        </p:txBody>
      </p:sp>
      <p:sp>
        <p:nvSpPr>
          <p:cNvPr id="4" name="文本框 3"/>
          <p:cNvSpPr txBox="1"/>
          <p:nvPr>
            <p:custDataLst>
              <p:tags r:id="rId2"/>
            </p:custDataLst>
          </p:nvPr>
        </p:nvSpPr>
        <p:spPr>
          <a:xfrm>
            <a:off x="860425" y="3034665"/>
            <a:ext cx="10908665" cy="3440430"/>
          </a:xfrm>
          <a:prstGeom prst="rect">
            <a:avLst/>
          </a:prstGeom>
        </p:spPr>
        <p:txBody>
          <a:bodyPr vert="horz" lIns="91440" tIns="45720" rIns="91440" bIns="45720" rtlCol="0">
            <a:normAutofit lnSpcReduction="10000"/>
          </a:bodyPr>
          <a:lstStyle>
            <a:defPPr>
              <a:defRPr lang="zh-CN"/>
            </a:defPPr>
            <a:lvl1pPr marR="0" lvl="0" indent="0" algn="just" fontAlgn="auto">
              <a:lnSpc>
                <a:spcPct val="120000"/>
              </a:lnSpc>
              <a:spcBef>
                <a:spcPts val="1000"/>
              </a:spcBef>
              <a:spcAft>
                <a:spcPct val="0"/>
              </a:spcAft>
              <a:buClrTx/>
              <a:buSzTx/>
              <a:buFont typeface="Arial" panose="020B0604020202020204" pitchFamily="34" charset="0"/>
              <a:buNone/>
              <a:defRPr kumimoji="0" sz="2400" b="0" i="0" u="none" strike="noStrike" cap="none" spc="0" normalizeH="0" baseline="0">
                <a:ln>
                  <a:noFill/>
                </a:ln>
                <a:effectLst/>
                <a:uLnTx/>
                <a:uFillTx/>
                <a:latin typeface="Arial" panose="020B0604020202020204"/>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atinLnBrk="1"/>
            <a:r>
              <a:rPr lang="zh-CN" altLang="en-US" sz="1800" dirty="0" smtClean="0"/>
              <a:t>  </a:t>
            </a:r>
            <a:r>
              <a:rPr lang="zh-CN" altLang="en-US" dirty="0" smtClean="0">
                <a:latin typeface="楷体" panose="02010609060101010101" charset="-122"/>
                <a:ea typeface="楷体" panose="02010609060101010101" charset="-122"/>
                <a:cs typeface="楷体" panose="02010609060101010101" charset="-122"/>
              </a:rPr>
              <a:t> </a:t>
            </a:r>
            <a:r>
              <a:rPr lang="en-US" altLang="zh-CN" dirty="0" smtClean="0">
                <a:latin typeface="楷体" panose="02010609060101010101" charset="-122"/>
                <a:ea typeface="楷体" panose="02010609060101010101" charset="-122"/>
                <a:cs typeface="楷体" panose="02010609060101010101" charset="-122"/>
              </a:rPr>
              <a:t> </a:t>
            </a:r>
            <a:r>
              <a:rPr lang="zh-CN" altLang="en-US" dirty="0" smtClean="0">
                <a:latin typeface="楷体" panose="02010609060101010101" charset="-122"/>
                <a:ea typeface="楷体" panose="02010609060101010101" charset="-122"/>
                <a:cs typeface="楷体" panose="02010609060101010101" charset="-122"/>
              </a:rPr>
              <a:t> 胡鑫宇事件不是特例，心理健康问题早已成为困扰高中生学习和成长的主要原因。中国青少年研究中心四国高中生比较研究课题组2018年发布了《中美日韩四国高中生心理健康状况比较研究报告》。报告显示中国高中生抑郁情绪多发，且成绩等学习问题是四国高中生精神压力的首要来源。严重的心理压力，不少学生出现厌学的情况。减轻高中生的课业负担，不仅仅是一个教育问题，已经成为了全社会关注的社会问题。</a:t>
            </a:r>
            <a:endParaRPr lang="zh-CN" altLang="en-US" dirty="0" smtClean="0">
              <a:latin typeface="楷体" panose="02010609060101010101" charset="-122"/>
              <a:ea typeface="楷体" panose="02010609060101010101" charset="-122"/>
              <a:cs typeface="楷体" panose="02010609060101010101" charset="-122"/>
            </a:endParaRPr>
          </a:p>
          <a:p>
            <a:pPr latinLnBrk="1"/>
            <a:r>
              <a:rPr lang="zh-CN" altLang="en-US" dirty="0" smtClean="0">
                <a:latin typeface="楷体" panose="02010609060101010101" charset="-122"/>
                <a:ea typeface="楷体" panose="02010609060101010101" charset="-122"/>
                <a:cs typeface="楷体" panose="02010609060101010101" charset="-122"/>
              </a:rPr>
              <a:t> </a:t>
            </a:r>
            <a:r>
              <a:rPr lang="en-US" altLang="zh-CN" dirty="0" smtClean="0">
                <a:latin typeface="楷体" panose="02010609060101010101" charset="-122"/>
                <a:ea typeface="楷体" panose="02010609060101010101" charset="-122"/>
                <a:cs typeface="楷体" panose="02010609060101010101" charset="-122"/>
              </a:rPr>
              <a:t>  </a:t>
            </a:r>
            <a:r>
              <a:rPr lang="zh-CN" altLang="en-US" dirty="0" smtClean="0">
                <a:latin typeface="楷体" panose="02010609060101010101" charset="-122"/>
                <a:ea typeface="楷体" panose="02010609060101010101" charset="-122"/>
                <a:cs typeface="楷体" panose="02010609060101010101" charset="-122"/>
              </a:rPr>
              <a:t>配合课题研究，我们设计了问卷调查及个别访谈等方式进行，从高中生心理压力的成因以及如何应对各种情绪，正确缓解压力等多方面进行了阐述</a:t>
            </a:r>
            <a:endParaRPr lang="zh-CN" altLang="en-US" dirty="0" smtClean="0">
              <a:latin typeface="楷体" panose="02010609060101010101" charset="-122"/>
              <a:ea typeface="楷体" panose="02010609060101010101" charset="-122"/>
              <a:cs typeface="楷体" panose="02010609060101010101" charset="-122"/>
            </a:endParaRPr>
          </a:p>
        </p:txBody>
      </p:sp>
      <p:sp>
        <p:nvSpPr>
          <p:cNvPr id="7" name="文本框 6"/>
          <p:cNvSpPr txBox="1"/>
          <p:nvPr>
            <p:custDataLst>
              <p:tags r:id="rId3"/>
            </p:custDataLst>
          </p:nvPr>
        </p:nvSpPr>
        <p:spPr>
          <a:xfrm>
            <a:off x="1128395" y="1443355"/>
            <a:ext cx="5423535" cy="1372870"/>
          </a:xfrm>
          <a:prstGeom prst="rect">
            <a:avLst/>
          </a:prstGeom>
        </p:spPr>
        <p:txBody>
          <a:bodyPr vert="horz" wrap="square" lIns="91440" tIns="45720" rIns="91440" bIns="45720" rtlCol="0" anchor="ctr">
            <a:normAutofit/>
          </a:bodyPr>
          <a:lstStyle>
            <a:lvl1pPr>
              <a:lnSpc>
                <a:spcPct val="90000"/>
              </a:lnSpc>
              <a:spcBef>
                <a:spcPct val="0"/>
              </a:spcBef>
              <a:buNone/>
              <a:defRPr sz="4000">
                <a:solidFill>
                  <a:srgbClr val="00B0F0"/>
                </a:solidFill>
                <a:latin typeface="+mj-lt"/>
                <a:ea typeface="+mj-ea"/>
                <a:cs typeface="+mj-cs"/>
              </a:defRPr>
            </a:lvl1pPr>
          </a:lstStyle>
          <a:p>
            <a:r>
              <a:rPr lang="zh-CN" altLang="en-US" b="1" dirty="0" smtClean="0">
                <a:solidFill>
                  <a:schemeClr val="tx1"/>
                </a:solidFill>
              </a:rPr>
              <a:t>     </a:t>
            </a:r>
            <a:r>
              <a:rPr lang="en-US" altLang="zh-CN" b="1" dirty="0" smtClean="0">
                <a:solidFill>
                  <a:schemeClr val="tx1"/>
                </a:solidFill>
              </a:rPr>
              <a:t>   </a:t>
            </a:r>
            <a:r>
              <a:rPr lang="zh-CN" altLang="en-US" b="1" dirty="0" smtClean="0">
                <a:solidFill>
                  <a:schemeClr val="tx1"/>
                </a:solidFill>
              </a:rPr>
              <a:t> </a:t>
            </a:r>
            <a:r>
              <a:rPr lang="zh-CN" altLang="en-US" b="1" dirty="0" smtClean="0">
                <a:solidFill>
                  <a:schemeClr val="tx1"/>
                </a:solidFill>
                <a:latin typeface="楷体" panose="02010609060101010101" charset="-122"/>
                <a:ea typeface="楷体" panose="02010609060101010101" charset="-122"/>
              </a:rPr>
              <a:t>与价值</a:t>
            </a:r>
            <a:endParaRPr lang="zh-CN" altLang="en-US" b="1" dirty="0">
              <a:solidFill>
                <a:schemeClr val="tx1"/>
              </a:solidFill>
              <a:latin typeface="楷体" panose="02010609060101010101" charset="-122"/>
              <a:ea typeface="楷体" panose="02010609060101010101" charset="-122"/>
            </a:endParaRPr>
          </a:p>
        </p:txBody>
      </p:sp>
      <p:pic>
        <p:nvPicPr>
          <p:cNvPr id="6" name="图片 2" descr="IMG_257"/>
          <p:cNvPicPr>
            <a:picLocks noChangeAspect="1"/>
          </p:cNvPicPr>
          <p:nvPr>
            <p:custDataLst>
              <p:tags r:id="rId4"/>
            </p:custDataLst>
          </p:nvPr>
        </p:nvPicPr>
        <p:blipFill>
          <a:blip r:embed="rId5"/>
          <a:stretch>
            <a:fillRect/>
          </a:stretch>
        </p:blipFill>
        <p:spPr>
          <a:xfrm>
            <a:off x="7930515" y="63500"/>
            <a:ext cx="2872740" cy="27920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文本占位符 1"/>
          <p:cNvSpPr>
            <a:spLocks noGrp="1"/>
          </p:cNvSpPr>
          <p:nvPr>
            <p:custDataLst>
              <p:tags r:id="rId1"/>
            </p:custDataLst>
          </p:nvPr>
        </p:nvSpPr>
        <p:spPr>
          <a:xfrm>
            <a:off x="722630" y="1044575"/>
            <a:ext cx="6755765" cy="524256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endParaRPr lang="en-US" altLang="zh-CN" dirty="0"/>
          </a:p>
        </p:txBody>
      </p:sp>
      <p:sp>
        <p:nvSpPr>
          <p:cNvPr id="5" name="标题 4"/>
          <p:cNvSpPr>
            <a:spLocks noGrp="1"/>
          </p:cNvSpPr>
          <p:nvPr>
            <p:custDataLst>
              <p:tags r:id="rId2"/>
            </p:custDataLst>
          </p:nvPr>
        </p:nvSpPr>
        <p:spPr>
          <a:xfrm>
            <a:off x="839470" y="321945"/>
            <a:ext cx="6129655" cy="722630"/>
          </a:xfrm>
          <a:prstGeom prst="rect">
            <a:avLst/>
          </a:prstGeom>
        </p:spPr>
        <p:txBody>
          <a:bodyPr vert="horz" lIns="91440" tIns="45720" rIns="91440" bIns="45720" rtlCol="0" anchor="t" anchorCtr="0">
            <a:normAutofit fontScale="90000"/>
          </a:bodyPr>
          <a:lstStyle>
            <a:lvl1pPr algn="l" defTabSz="914400" rtl="0" eaLnBrk="1" latinLnBrk="0" hangingPunct="1">
              <a:lnSpc>
                <a:spcPct val="120000"/>
              </a:lnSpc>
              <a:spcBef>
                <a:spcPct val="0"/>
              </a:spcBef>
              <a:buNone/>
              <a:defRPr sz="3600" kern="1200">
                <a:solidFill>
                  <a:schemeClr val="tx1"/>
                </a:solidFill>
                <a:latin typeface="+mj-lt"/>
                <a:ea typeface="+mj-ea"/>
                <a:cs typeface="+mj-cs"/>
              </a:defRPr>
            </a:lvl1pPr>
          </a:lstStyle>
          <a:p>
            <a:pPr algn="ctr"/>
            <a:r>
              <a:rPr lang="en-US" altLang="zh-CN" b="1" dirty="0" smtClean="0">
                <a:latin typeface="楷体" panose="02010609060101010101" charset="-122"/>
                <a:ea typeface="楷体" panose="02010609060101010101" charset="-122"/>
              </a:rPr>
              <a:t>                    </a:t>
            </a:r>
            <a:r>
              <a:rPr lang="zh-CN" altLang="en-US" b="1" dirty="0" smtClean="0">
                <a:latin typeface="楷体" panose="02010609060101010101" charset="-122"/>
                <a:ea typeface="楷体" panose="02010609060101010101" charset="-122"/>
              </a:rPr>
              <a:t>任务分工</a:t>
            </a:r>
            <a:endParaRPr lang="zh-CN" altLang="en-US" b="1" dirty="0" smtClean="0">
              <a:latin typeface="楷体" panose="02010609060101010101" charset="-122"/>
              <a:ea typeface="楷体" panose="02010609060101010101" charset="-122"/>
            </a:endParaRPr>
          </a:p>
        </p:txBody>
      </p:sp>
      <p:sp>
        <p:nvSpPr>
          <p:cNvPr id="4" name="文本占位符 1"/>
          <p:cNvSpPr>
            <a:spLocks noGrp="1"/>
          </p:cNvSpPr>
          <p:nvPr>
            <p:custDataLst>
              <p:tags r:id="rId3"/>
            </p:custDataLst>
          </p:nvPr>
        </p:nvSpPr>
        <p:spPr>
          <a:xfrm>
            <a:off x="1896110" y="1135380"/>
            <a:ext cx="9883140" cy="5131435"/>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latinLnBrk="1"/>
            <a:r>
              <a:rPr lang="zh-CN" altLang="en-US" dirty="0" smtClean="0"/>
              <a:t>   </a:t>
            </a:r>
            <a:r>
              <a:rPr lang="en-US" altLang="zh-CN" dirty="0" smtClean="0"/>
              <a:t> </a:t>
            </a:r>
            <a:r>
              <a:rPr sz="2800" dirty="0" smtClean="0">
                <a:latin typeface="楷体" panose="02010609060101010101" charset="-122"/>
                <a:ea typeface="楷体" panose="02010609060101010101" charset="-122"/>
                <a:cs typeface="楷体" panose="02010609060101010101" charset="-122"/>
              </a:rPr>
              <a:t>李冠瑶负责：</a:t>
            </a:r>
            <a:endParaRPr sz="2800" dirty="0" smtClean="0">
              <a:latin typeface="楷体" panose="02010609060101010101" charset="-122"/>
              <a:ea typeface="楷体" panose="02010609060101010101" charset="-122"/>
              <a:cs typeface="楷体" panose="02010609060101010101" charset="-122"/>
            </a:endParaRPr>
          </a:p>
          <a:p>
            <a:pPr latinLnBrk="1"/>
            <a:r>
              <a:rPr sz="2800" dirty="0" smtClean="0">
                <a:latin typeface="楷体" panose="02010609060101010101" charset="-122"/>
                <a:ea typeface="楷体" panose="02010609060101010101" charset="-122"/>
                <a:cs typeface="楷体" panose="02010609060101010101" charset="-122"/>
              </a:rPr>
              <a:t>①统筹安排研究过程中的相关事项；</a:t>
            </a:r>
            <a:endParaRPr sz="2800" dirty="0" smtClean="0">
              <a:latin typeface="楷体" panose="02010609060101010101" charset="-122"/>
              <a:ea typeface="楷体" panose="02010609060101010101" charset="-122"/>
              <a:cs typeface="楷体" panose="02010609060101010101" charset="-122"/>
            </a:endParaRPr>
          </a:p>
          <a:p>
            <a:pPr latinLnBrk="1"/>
            <a:r>
              <a:rPr sz="2800" dirty="0" smtClean="0">
                <a:latin typeface="楷体" panose="02010609060101010101" charset="-122"/>
                <a:ea typeface="楷体" panose="02010609060101010101" charset="-122"/>
                <a:cs typeface="楷体" panose="02010609060101010101" charset="-122"/>
              </a:rPr>
              <a:t>②查找相关资料；</a:t>
            </a:r>
            <a:endParaRPr sz="2800" dirty="0" smtClean="0">
              <a:latin typeface="楷体" panose="02010609060101010101" charset="-122"/>
              <a:ea typeface="楷体" panose="02010609060101010101" charset="-122"/>
              <a:cs typeface="楷体" panose="02010609060101010101" charset="-122"/>
            </a:endParaRPr>
          </a:p>
          <a:p>
            <a:pPr latinLnBrk="1"/>
            <a:r>
              <a:rPr sz="2800" dirty="0" smtClean="0">
                <a:latin typeface="楷体" panose="02010609060101010101" charset="-122"/>
                <a:ea typeface="楷体" panose="02010609060101010101" charset="-122"/>
                <a:cs typeface="楷体" panose="02010609060101010101" charset="-122"/>
              </a:rPr>
              <a:t>③撰写开题报告和结题报告；</a:t>
            </a:r>
            <a:endParaRPr sz="2800" dirty="0" smtClean="0">
              <a:latin typeface="楷体" panose="02010609060101010101" charset="-122"/>
              <a:ea typeface="楷体" panose="02010609060101010101" charset="-122"/>
              <a:cs typeface="楷体" panose="02010609060101010101" charset="-122"/>
            </a:endParaRPr>
          </a:p>
          <a:p>
            <a:pPr latinLnBrk="1"/>
            <a:r>
              <a:rPr sz="2800" dirty="0" smtClean="0">
                <a:latin typeface="楷体" panose="02010609060101010101" charset="-122"/>
                <a:ea typeface="楷体" panose="02010609060101010101" charset="-122"/>
                <a:cs typeface="楷体" panose="02010609060101010101" charset="-122"/>
              </a:rPr>
              <a:t>④制定调查报告并整理、分析调查数据； </a:t>
            </a:r>
            <a:endParaRPr sz="2800" dirty="0" smtClean="0">
              <a:latin typeface="楷体" panose="02010609060101010101" charset="-122"/>
              <a:ea typeface="楷体" panose="02010609060101010101" charset="-122"/>
              <a:cs typeface="楷体" panose="02010609060101010101" charset="-122"/>
            </a:endParaRPr>
          </a:p>
          <a:p>
            <a:pPr latinLnBrk="1"/>
            <a:r>
              <a:rPr sz="2800" dirty="0" smtClean="0">
                <a:latin typeface="楷体" panose="02010609060101010101" charset="-122"/>
                <a:ea typeface="楷体" panose="02010609060101010101" charset="-122"/>
                <a:cs typeface="楷体" panose="02010609060101010101" charset="-122"/>
              </a:rPr>
              <a:t>⑤撰写调查报告； </a:t>
            </a:r>
            <a:endParaRPr sz="2800" dirty="0" smtClean="0">
              <a:latin typeface="楷体" panose="02010609060101010101" charset="-122"/>
              <a:ea typeface="楷体" panose="02010609060101010101" charset="-122"/>
              <a:cs typeface="楷体" panose="02010609060101010101" charset="-122"/>
            </a:endParaRPr>
          </a:p>
          <a:p>
            <a:pPr latinLnBrk="1"/>
            <a:r>
              <a:rPr sz="2800" dirty="0" smtClean="0">
                <a:latin typeface="楷体" panose="02010609060101010101" charset="-122"/>
                <a:ea typeface="楷体" panose="02010609060101010101" charset="-122"/>
                <a:cs typeface="楷体" panose="02010609060101010101" charset="-122"/>
              </a:rPr>
              <a:t>⑥制作相关PPT。</a:t>
            </a:r>
            <a:endParaRPr sz="2800" dirty="0" smtClean="0">
              <a:latin typeface="楷体" panose="02010609060101010101" charset="-122"/>
              <a:ea typeface="楷体" panose="02010609060101010101" charset="-122"/>
              <a:cs typeface="楷体" panose="02010609060101010101" charset="-122"/>
            </a:endParaRPr>
          </a:p>
        </p:txBody>
      </p:sp>
      <p:pic>
        <p:nvPicPr>
          <p:cNvPr id="6" name="图片 5" descr="灯15"/>
          <p:cNvPicPr>
            <a:picLocks noChangeAspect="1"/>
          </p:cNvPicPr>
          <p:nvPr>
            <p:custDataLst>
              <p:tags r:id="rId4"/>
            </p:custDataLst>
          </p:nvPr>
        </p:nvPicPr>
        <p:blipFill>
          <a:blip r:embed="rId5"/>
          <a:stretch>
            <a:fillRect/>
          </a:stretch>
        </p:blipFill>
        <p:spPr>
          <a:xfrm>
            <a:off x="9591040" y="4140835"/>
            <a:ext cx="2032000" cy="20320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pic>
        <p:nvPicPr>
          <p:cNvPr id="8" name="图片 7"/>
          <p:cNvPicPr>
            <a:picLocks noChangeAspect="1"/>
          </p:cNvPicPr>
          <p:nvPr>
            <p:custDataLst>
              <p:tags r:id="rId1"/>
            </p:custDataLst>
          </p:nvPr>
        </p:nvPicPr>
        <p:blipFill>
          <a:blip r:embed="rId2"/>
          <a:stretch>
            <a:fillRect/>
          </a:stretch>
        </p:blipFill>
        <p:spPr>
          <a:xfrm>
            <a:off x="372285" y="405695"/>
            <a:ext cx="8766627" cy="5955523"/>
          </a:xfrm>
          <a:prstGeom prst="rect">
            <a:avLst/>
          </a:prstGeom>
          <a:effectLst/>
        </p:spPr>
      </p:pic>
      <p:sp>
        <p:nvSpPr>
          <p:cNvPr id="12" name="椭圆 11"/>
          <p:cNvSpPr/>
          <p:nvPr>
            <p:custDataLst>
              <p:tags r:id="rId3"/>
            </p:custDataLst>
          </p:nvPr>
        </p:nvSpPr>
        <p:spPr>
          <a:xfrm>
            <a:off x="1194258" y="2065637"/>
            <a:ext cx="1108879" cy="110887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B18D6E"/>
              </a:solidFill>
              <a:sym typeface="+mn-lt"/>
            </a:endParaRPr>
          </a:p>
        </p:txBody>
      </p:sp>
      <p:sp>
        <p:nvSpPr>
          <p:cNvPr id="9" name="椭圆 8"/>
          <p:cNvSpPr/>
          <p:nvPr>
            <p:custDataLst>
              <p:tags r:id="rId4"/>
            </p:custDataLst>
          </p:nvPr>
        </p:nvSpPr>
        <p:spPr>
          <a:xfrm>
            <a:off x="1163143" y="697212"/>
            <a:ext cx="1108879" cy="110887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18D6E"/>
              </a:solidFill>
              <a:sym typeface="+mn-lt"/>
            </a:endParaRPr>
          </a:p>
        </p:txBody>
      </p:sp>
      <p:sp>
        <p:nvSpPr>
          <p:cNvPr id="10" name="椭圆 9"/>
          <p:cNvSpPr/>
          <p:nvPr>
            <p:custDataLst>
              <p:tags r:id="rId5"/>
            </p:custDataLst>
          </p:nvPr>
        </p:nvSpPr>
        <p:spPr>
          <a:xfrm>
            <a:off x="1218388" y="3387072"/>
            <a:ext cx="1108879" cy="110887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18D6E"/>
              </a:solidFill>
              <a:sym typeface="+mn-lt"/>
            </a:endParaRPr>
          </a:p>
        </p:txBody>
      </p:sp>
      <p:sp>
        <p:nvSpPr>
          <p:cNvPr id="11" name="椭圆 10"/>
          <p:cNvSpPr/>
          <p:nvPr>
            <p:custDataLst>
              <p:tags r:id="rId6"/>
            </p:custDataLst>
          </p:nvPr>
        </p:nvSpPr>
        <p:spPr>
          <a:xfrm>
            <a:off x="1232358" y="4885672"/>
            <a:ext cx="1108879" cy="110887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18D6E"/>
              </a:solidFill>
              <a:sym typeface="+mn-lt"/>
            </a:endParaRPr>
          </a:p>
        </p:txBody>
      </p:sp>
      <p:sp>
        <p:nvSpPr>
          <p:cNvPr id="95" name="文本框 94"/>
          <p:cNvSpPr txBox="1"/>
          <p:nvPr>
            <p:custDataLst>
              <p:tags r:id="rId7"/>
            </p:custDataLst>
          </p:nvPr>
        </p:nvSpPr>
        <p:spPr>
          <a:xfrm>
            <a:off x="3012358" y="692452"/>
            <a:ext cx="5573486" cy="1285032"/>
          </a:xfrm>
          <a:prstGeom prst="rect">
            <a:avLst/>
          </a:prstGeom>
          <a:noFill/>
        </p:spPr>
        <p:txBody>
          <a:bodyPr wrap="square" rtlCol="0">
            <a:normAutofit lnSpcReduction="10000"/>
          </a:bodyPr>
          <a:p>
            <a:pPr>
              <a:lnSpc>
                <a:spcPct val="150000"/>
              </a:lnSpc>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2022年12月20日到2023年1月23日，在</a:t>
            </a:r>
            <a:r>
              <a:rPr lang="zh-CN" dirty="0" smtClean="0">
                <a:latin typeface="楷体" panose="02010609060101010101" charset="-122"/>
                <a:ea typeface="楷体" panose="02010609060101010101" charset="-122"/>
                <a:cs typeface="楷体" panose="02010609060101010101" charset="-122"/>
              </a:rPr>
              <a:t>程香</a:t>
            </a:r>
            <a:r>
              <a:rPr dirty="0" smtClean="0">
                <a:latin typeface="楷体" panose="02010609060101010101" charset="-122"/>
                <a:ea typeface="楷体" panose="02010609060101010101" charset="-122"/>
                <a:cs typeface="楷体" panose="02010609060101010101" charset="-122"/>
              </a:rPr>
              <a:t>老师的指导下，进行研究方案设计，熟悉负责的项目，设计调查问卷；</a:t>
            </a:r>
            <a:endParaRPr dirty="0" smtClean="0">
              <a:latin typeface="楷体" panose="02010609060101010101" charset="-122"/>
              <a:ea typeface="楷体" panose="02010609060101010101" charset="-122"/>
              <a:cs typeface="楷体" panose="02010609060101010101" charset="-122"/>
            </a:endParaRPr>
          </a:p>
        </p:txBody>
      </p:sp>
      <p:sp>
        <p:nvSpPr>
          <p:cNvPr id="96" name="文本框 95"/>
          <p:cNvSpPr txBox="1"/>
          <p:nvPr>
            <p:custDataLst>
              <p:tags r:id="rId8"/>
            </p:custDataLst>
          </p:nvPr>
        </p:nvSpPr>
        <p:spPr>
          <a:xfrm>
            <a:off x="2988945" y="1977390"/>
            <a:ext cx="5596255" cy="1541780"/>
          </a:xfrm>
          <a:prstGeom prst="rect">
            <a:avLst/>
          </a:prstGeom>
          <a:noFill/>
        </p:spPr>
        <p:txBody>
          <a:bodyPr wrap="square" rtlCol="0">
            <a:normAutofit lnSpcReduction="10000"/>
          </a:bodyPr>
          <a:lstStyle/>
          <a:p>
            <a:pPr>
              <a:lnSpc>
                <a:spcPct val="150000"/>
              </a:lnSpc>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2023年1月24日到2023年2月6日，查找各种资料，收集相关的各种信息；</a:t>
            </a:r>
            <a:endParaRPr dirty="0" smtClean="0">
              <a:latin typeface="楷体" panose="02010609060101010101" charset="-122"/>
              <a:ea typeface="楷体" panose="02010609060101010101" charset="-122"/>
              <a:cs typeface="楷体" panose="02010609060101010101" charset="-122"/>
            </a:endParaRPr>
          </a:p>
        </p:txBody>
      </p:sp>
      <p:sp>
        <p:nvSpPr>
          <p:cNvPr id="97" name="文本框 96"/>
          <p:cNvSpPr txBox="1"/>
          <p:nvPr>
            <p:custDataLst>
              <p:tags r:id="rId9"/>
            </p:custDataLst>
          </p:nvPr>
        </p:nvSpPr>
        <p:spPr>
          <a:xfrm>
            <a:off x="2988863" y="3370882"/>
            <a:ext cx="5573486" cy="1285032"/>
          </a:xfrm>
          <a:prstGeom prst="rect">
            <a:avLst/>
          </a:prstGeom>
          <a:noFill/>
        </p:spPr>
        <p:txBody>
          <a:bodyPr wrap="square" rtlCol="0">
            <a:normAutofit lnSpcReduction="10000"/>
          </a:bodyPr>
          <a:lstStyle/>
          <a:p>
            <a:pPr>
              <a:lnSpc>
                <a:spcPct val="150000"/>
              </a:lnSpc>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2023年2月7日到2023年2月20日，资料分类，记录数据，设计问卷并进行调查，分析数据结果；</a:t>
            </a:r>
            <a:endParaRPr dirty="0" smtClean="0">
              <a:latin typeface="楷体" panose="02010609060101010101" charset="-122"/>
              <a:ea typeface="楷体" panose="02010609060101010101" charset="-122"/>
              <a:cs typeface="楷体" panose="02010609060101010101" charset="-122"/>
            </a:endParaRPr>
          </a:p>
        </p:txBody>
      </p:sp>
      <p:sp>
        <p:nvSpPr>
          <p:cNvPr id="98" name="文本框 97"/>
          <p:cNvSpPr txBox="1"/>
          <p:nvPr>
            <p:custDataLst>
              <p:tags r:id="rId10"/>
            </p:custDataLst>
          </p:nvPr>
        </p:nvSpPr>
        <p:spPr>
          <a:xfrm>
            <a:off x="3012358" y="4894882"/>
            <a:ext cx="5573486" cy="1285032"/>
          </a:xfrm>
          <a:prstGeom prst="rect">
            <a:avLst/>
          </a:prstGeom>
          <a:noFill/>
        </p:spPr>
        <p:txBody>
          <a:bodyPr wrap="square" rtlCol="0">
            <a:normAutofit lnSpcReduction="10000"/>
          </a:bodyPr>
          <a:lstStyle/>
          <a:p>
            <a:pPr>
              <a:lnSpc>
                <a:spcPct val="150000"/>
              </a:lnSpc>
            </a:pPr>
            <a:r>
              <a:rPr lang="en-US" dirty="0" smtClean="0">
                <a:latin typeface="楷体" panose="02010609060101010101" charset="-122"/>
                <a:ea typeface="楷体" panose="02010609060101010101" charset="-122"/>
                <a:cs typeface="楷体" panose="02010609060101010101" charset="-122"/>
              </a:rPr>
              <a:t>   </a:t>
            </a:r>
            <a:r>
              <a:rPr dirty="0" smtClean="0">
                <a:latin typeface="楷体" panose="02010609060101010101" charset="-122"/>
                <a:ea typeface="楷体" panose="02010609060101010101" charset="-122"/>
                <a:cs typeface="楷体" panose="02010609060101010101" charset="-122"/>
              </a:rPr>
              <a:t>2023年2月21日到2023年3月7日，撰写调查报告，撰写开题报告和结题报告，制作结题PPT。</a:t>
            </a:r>
            <a:endParaRPr dirty="0" smtClean="0">
              <a:latin typeface="楷体" panose="02010609060101010101" charset="-122"/>
              <a:ea typeface="楷体" panose="02010609060101010101" charset="-122"/>
              <a:cs typeface="楷体" panose="02010609060101010101" charset="-122"/>
            </a:endParaRPr>
          </a:p>
        </p:txBody>
      </p:sp>
      <p:sp>
        <p:nvSpPr>
          <p:cNvPr id="200" name="矩形 199"/>
          <p:cNvSpPr/>
          <p:nvPr/>
        </p:nvSpPr>
        <p:spPr>
          <a:xfrm>
            <a:off x="946949" y="1066799"/>
            <a:ext cx="1367504" cy="368300"/>
          </a:xfrm>
          <a:prstGeom prst="rect">
            <a:avLst/>
          </a:prstGeom>
        </p:spPr>
        <p:txBody>
          <a:bodyPr wrap="square">
            <a:spAutoFit/>
          </a:bodyPr>
          <a:lstStyle/>
          <a:p>
            <a:r>
              <a:rPr lang="en-US" altLang="zh-CN" dirty="0" smtClean="0"/>
              <a:t>   </a:t>
            </a:r>
            <a:r>
              <a:rPr lang="zh-CN" altLang="en-US" dirty="0" smtClean="0">
                <a:latin typeface="楷体" panose="02010609060101010101" charset="-122"/>
                <a:ea typeface="楷体" panose="02010609060101010101" charset="-122"/>
                <a:cs typeface="楷体" panose="02010609060101010101" charset="-122"/>
              </a:rPr>
              <a:t>第一阶段</a:t>
            </a:r>
            <a:endParaRPr lang="zh-CN" altLang="en-US" dirty="0">
              <a:latin typeface="楷体" panose="02010609060101010101" charset="-122"/>
              <a:ea typeface="楷体" panose="02010609060101010101" charset="-122"/>
              <a:cs typeface="楷体" panose="02010609060101010101" charset="-122"/>
            </a:endParaRPr>
          </a:p>
        </p:txBody>
      </p:sp>
      <p:sp>
        <p:nvSpPr>
          <p:cNvPr id="201" name="矩形 200"/>
          <p:cNvSpPr/>
          <p:nvPr/>
        </p:nvSpPr>
        <p:spPr>
          <a:xfrm>
            <a:off x="1187614" y="5230494"/>
            <a:ext cx="1367504" cy="368300"/>
          </a:xfrm>
          <a:prstGeom prst="rect">
            <a:avLst/>
          </a:prstGeom>
        </p:spPr>
        <p:txBody>
          <a:bodyPr wrap="square">
            <a:spAutoFit/>
          </a:bodyPr>
          <a:lstStyle/>
          <a:p>
            <a:r>
              <a:rPr lang="zh-CN" altLang="en-US" dirty="0" smtClean="0">
                <a:latin typeface="楷体" panose="02010609060101010101" charset="-122"/>
                <a:ea typeface="楷体" panose="02010609060101010101" charset="-122"/>
              </a:rPr>
              <a:t>第四阶段</a:t>
            </a:r>
            <a:endParaRPr lang="zh-CN" altLang="en-US" dirty="0">
              <a:latin typeface="楷体" panose="02010609060101010101" charset="-122"/>
              <a:ea typeface="楷体" panose="02010609060101010101" charset="-122"/>
            </a:endParaRPr>
          </a:p>
        </p:txBody>
      </p:sp>
      <p:sp>
        <p:nvSpPr>
          <p:cNvPr id="202" name="矩形 201"/>
          <p:cNvSpPr/>
          <p:nvPr/>
        </p:nvSpPr>
        <p:spPr>
          <a:xfrm>
            <a:off x="1223809" y="3743959"/>
            <a:ext cx="1367504" cy="368300"/>
          </a:xfrm>
          <a:prstGeom prst="rect">
            <a:avLst/>
          </a:prstGeom>
        </p:spPr>
        <p:txBody>
          <a:bodyPr wrap="square">
            <a:spAutoFit/>
          </a:bodyPr>
          <a:lstStyle/>
          <a:p>
            <a:r>
              <a:rPr lang="zh-CN" altLang="en-US" dirty="0" smtClean="0">
                <a:latin typeface="楷体" panose="02010609060101010101" charset="-122"/>
                <a:ea typeface="楷体" panose="02010609060101010101" charset="-122"/>
              </a:rPr>
              <a:t>第三阶段</a:t>
            </a:r>
            <a:endParaRPr lang="zh-CN" altLang="en-US" dirty="0">
              <a:latin typeface="楷体" panose="02010609060101010101" charset="-122"/>
              <a:ea typeface="楷体" panose="02010609060101010101" charset="-122"/>
            </a:endParaRPr>
          </a:p>
        </p:txBody>
      </p:sp>
      <p:sp>
        <p:nvSpPr>
          <p:cNvPr id="203" name="矩形 202"/>
          <p:cNvSpPr/>
          <p:nvPr/>
        </p:nvSpPr>
        <p:spPr>
          <a:xfrm>
            <a:off x="1183804" y="2435859"/>
            <a:ext cx="1367504" cy="368300"/>
          </a:xfrm>
          <a:prstGeom prst="rect">
            <a:avLst/>
          </a:prstGeom>
        </p:spPr>
        <p:txBody>
          <a:bodyPr wrap="square">
            <a:spAutoFit/>
          </a:bodyPr>
          <a:lstStyle/>
          <a:p>
            <a:r>
              <a:rPr lang="zh-CN" altLang="en-US" dirty="0" smtClean="0">
                <a:latin typeface="楷体" panose="02010609060101010101" charset="-122"/>
                <a:ea typeface="楷体" panose="02010609060101010101" charset="-122"/>
              </a:rPr>
              <a:t>第二阶段</a:t>
            </a:r>
            <a:endParaRPr lang="zh-CN" altLang="en-US" dirty="0">
              <a:latin typeface="楷体" panose="02010609060101010101" charset="-122"/>
              <a:ea typeface="楷体" panose="02010609060101010101" charset="-122"/>
            </a:endParaRPr>
          </a:p>
        </p:txBody>
      </p:sp>
      <p:pic>
        <p:nvPicPr>
          <p:cNvPr id="205" name="图片 204" descr="灯7"/>
          <p:cNvPicPr>
            <a:picLocks noChangeAspect="1"/>
          </p:cNvPicPr>
          <p:nvPr/>
        </p:nvPicPr>
        <p:blipFill>
          <a:blip r:embed="rId11"/>
          <a:stretch>
            <a:fillRect/>
          </a:stretch>
        </p:blipFill>
        <p:spPr>
          <a:xfrm>
            <a:off x="6861175" y="405765"/>
            <a:ext cx="6356350" cy="632904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4" name="文本占位符 3"/>
          <p:cNvSpPr>
            <a:spLocks noGrp="1"/>
          </p:cNvSpPr>
          <p:nvPr>
            <p:custDataLst>
              <p:tags r:id="rId1"/>
            </p:custDataLst>
          </p:nvPr>
        </p:nvSpPr>
        <p:spPr>
          <a:xfrm>
            <a:off x="4684717" y="664249"/>
            <a:ext cx="3072935" cy="854836"/>
          </a:xfrm>
          <a:prstGeom prst="rect">
            <a:avLst/>
          </a:prstGeom>
        </p:spPr>
        <p:txBody>
          <a:bodyPr vert="horz" lIns="91440" tIns="45720" rIns="91440" bIns="45720" rtlCol="0" anchor="b"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8000" kern="1200">
                <a:solidFill>
                  <a:schemeClr val="tx2"/>
                </a:solidFill>
                <a:latin typeface="+mn-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zh-CN" altLang="en-US" sz="4200" b="1" dirty="0" smtClean="0">
                <a:latin typeface="楷体" panose="02010609060101010101" charset="-122"/>
                <a:ea typeface="楷体" panose="02010609060101010101" charset="-122"/>
              </a:rPr>
              <a:t>计划可行性</a:t>
            </a:r>
            <a:endParaRPr lang="zh-CN" altLang="en-US" sz="4200" b="1" dirty="0" smtClean="0">
              <a:latin typeface="楷体" panose="02010609060101010101" charset="-122"/>
              <a:ea typeface="楷体" panose="02010609060101010101" charset="-122"/>
            </a:endParaRPr>
          </a:p>
        </p:txBody>
      </p:sp>
      <p:sp>
        <p:nvSpPr>
          <p:cNvPr id="3" name="标题 2"/>
          <p:cNvSpPr>
            <a:spLocks noGrp="1"/>
          </p:cNvSpPr>
          <p:nvPr>
            <p:custDataLst>
              <p:tags r:id="rId2"/>
            </p:custDataLst>
          </p:nvPr>
        </p:nvSpPr>
        <p:spPr>
          <a:xfrm>
            <a:off x="1533895" y="1412712"/>
            <a:ext cx="9468463" cy="4439263"/>
          </a:xfrm>
          <a:prstGeom prst="rect">
            <a:avLst/>
          </a:prstGeom>
        </p:spPr>
        <p:txBody>
          <a:bodyPr vert="horz" wrap="square" lIns="91440" tIns="45720" rIns="91440" bIns="45720" rtlCol="0" anchor="t" anchorCtr="0">
            <a:noAutofit/>
          </a:bodyPr>
          <a:lstStyle>
            <a:lvl1pPr algn="ctr"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l" fontAlgn="auto">
              <a:lnSpc>
                <a:spcPts val="4460"/>
              </a:lnSpc>
            </a:pPr>
            <a:r>
              <a:rPr lang="en-US" sz="2400" dirty="0" smtClean="0">
                <a:latin typeface="楷体" panose="02010609060101010101" charset="-122"/>
                <a:ea typeface="楷体" panose="02010609060101010101" charset="-122"/>
                <a:cs typeface="楷体" panose="02010609060101010101" charset="-122"/>
              </a:rPr>
              <a:t>1、丰富的资料和科学的研究步骤</a:t>
            </a:r>
            <a:endParaRPr lang="en-US" sz="2400" dirty="0" smtClean="0">
              <a:latin typeface="楷体" panose="02010609060101010101" charset="-122"/>
              <a:ea typeface="楷体" panose="02010609060101010101" charset="-122"/>
              <a:cs typeface="楷体" panose="02010609060101010101" charset="-122"/>
            </a:endParaRPr>
          </a:p>
          <a:p>
            <a:pPr algn="l" fontAlgn="auto">
              <a:lnSpc>
                <a:spcPts val="4460"/>
              </a:lnSpc>
            </a:pPr>
            <a:r>
              <a:rPr lang="en-US" sz="2400" dirty="0" smtClean="0">
                <a:latin typeface="楷体" panose="02010609060101010101" charset="-122"/>
                <a:ea typeface="楷体" panose="02010609060101010101" charset="-122"/>
                <a:cs typeface="楷体" panose="02010609060101010101" charset="-122"/>
              </a:rPr>
              <a:t>①可以利用藏书丰富的图书馆，那里有丰富的文献资料；互联网页为本课题的研究提供了更为广泛和可靠的理论来源；</a:t>
            </a:r>
            <a:endParaRPr lang="en-US" sz="2400" dirty="0" smtClean="0">
              <a:latin typeface="楷体" panose="02010609060101010101" charset="-122"/>
              <a:ea typeface="楷体" panose="02010609060101010101" charset="-122"/>
              <a:cs typeface="楷体" panose="02010609060101010101" charset="-122"/>
            </a:endParaRPr>
          </a:p>
          <a:p>
            <a:pPr algn="l" fontAlgn="auto">
              <a:lnSpc>
                <a:spcPts val="4460"/>
              </a:lnSpc>
            </a:pPr>
            <a:r>
              <a:rPr lang="en-US" sz="2400" dirty="0" smtClean="0">
                <a:latin typeface="楷体" panose="02010609060101010101" charset="-122"/>
                <a:ea typeface="楷体" panose="02010609060101010101" charset="-122"/>
                <a:cs typeface="楷体" panose="02010609060101010101" charset="-122"/>
              </a:rPr>
              <a:t>②真实实例和社会各界对高中生心理压力的关注及分析；</a:t>
            </a:r>
            <a:endParaRPr lang="en-US" sz="2400" dirty="0" smtClean="0">
              <a:latin typeface="楷体" panose="02010609060101010101" charset="-122"/>
              <a:ea typeface="楷体" panose="02010609060101010101" charset="-122"/>
              <a:cs typeface="楷体" panose="02010609060101010101" charset="-122"/>
            </a:endParaRPr>
          </a:p>
          <a:p>
            <a:pPr algn="l" fontAlgn="auto">
              <a:lnSpc>
                <a:spcPts val="4460"/>
              </a:lnSpc>
            </a:pPr>
            <a:r>
              <a:rPr lang="en-US" sz="2400" dirty="0" smtClean="0">
                <a:latin typeface="楷体" panose="02010609060101010101" charset="-122"/>
                <a:ea typeface="楷体" panose="02010609060101010101" charset="-122"/>
                <a:cs typeface="楷体" panose="02010609060101010101" charset="-122"/>
              </a:rPr>
              <a:t>③本研究设计了科学、合理的步骤，制定调查报告并发布填写，可以分析出相关数据，进而推导出研究结果。</a:t>
            </a:r>
            <a:endParaRPr lang="en-US" sz="2400" dirty="0" smtClean="0">
              <a:latin typeface="楷体" panose="02010609060101010101" charset="-122"/>
              <a:ea typeface="楷体" panose="02010609060101010101" charset="-122"/>
              <a:cs typeface="楷体" panose="02010609060101010101" charset="-122"/>
            </a:endParaRPr>
          </a:p>
          <a:p>
            <a:pPr algn="l" fontAlgn="auto">
              <a:lnSpc>
                <a:spcPts val="4460"/>
              </a:lnSpc>
            </a:pPr>
            <a:r>
              <a:rPr lang="en-US" sz="2400" dirty="0" smtClean="0">
                <a:latin typeface="楷体" panose="02010609060101010101" charset="-122"/>
                <a:ea typeface="楷体" panose="02010609060101010101" charset="-122"/>
                <a:cs typeface="楷体" panose="02010609060101010101" charset="-122"/>
              </a:rPr>
              <a:t>2、老师给予理论指导</a:t>
            </a:r>
            <a:endParaRPr lang="en-US" sz="2400" dirty="0" smtClean="0">
              <a:latin typeface="楷体" panose="02010609060101010101" charset="-122"/>
              <a:ea typeface="楷体" panose="02010609060101010101" charset="-122"/>
              <a:cs typeface="楷体" panose="02010609060101010101" charset="-122"/>
            </a:endParaRPr>
          </a:p>
          <a:p>
            <a:pPr algn="l" fontAlgn="auto">
              <a:lnSpc>
                <a:spcPts val="4460"/>
              </a:lnSpc>
            </a:pPr>
            <a:r>
              <a:rPr lang="en-US" sz="2400" dirty="0" smtClean="0">
                <a:latin typeface="楷体" panose="02010609060101010101" charset="-122"/>
                <a:ea typeface="楷体" panose="02010609060101010101" charset="-122"/>
                <a:cs typeface="楷体" panose="02010609060101010101" charset="-122"/>
              </a:rPr>
              <a:t>在具体的实践过程中有</a:t>
            </a:r>
            <a:r>
              <a:rPr lang="zh-CN" altLang="en-US" sz="2400" dirty="0" smtClean="0">
                <a:latin typeface="楷体" panose="02010609060101010101" charset="-122"/>
                <a:ea typeface="楷体" panose="02010609060101010101" charset="-122"/>
                <a:cs typeface="楷体" panose="02010609060101010101" charset="-122"/>
              </a:rPr>
              <a:t>程香</a:t>
            </a:r>
            <a:r>
              <a:rPr lang="en-US" sz="2400" dirty="0" smtClean="0">
                <a:latin typeface="楷体" panose="02010609060101010101" charset="-122"/>
                <a:ea typeface="楷体" panose="02010609060101010101" charset="-122"/>
                <a:cs typeface="楷体" panose="02010609060101010101" charset="-122"/>
              </a:rPr>
              <a:t>老师的认真指导，是本研究能够取得成功的重要保障。</a:t>
            </a:r>
            <a:endParaRPr lang="en-US" sz="2400" dirty="0" smtClean="0">
              <a:latin typeface="楷体" panose="02010609060101010101" charset="-122"/>
              <a:ea typeface="楷体" panose="02010609060101010101" charset="-122"/>
              <a:cs typeface="楷体" panose="02010609060101010101" charset="-122"/>
            </a:endParaRPr>
          </a:p>
        </p:txBody>
      </p:sp>
      <p:pic>
        <p:nvPicPr>
          <p:cNvPr id="5" name="图片 4" descr="灯10"/>
          <p:cNvPicPr>
            <a:picLocks noChangeAspect="1"/>
          </p:cNvPicPr>
          <p:nvPr/>
        </p:nvPicPr>
        <p:blipFill>
          <a:blip r:embed="rId3"/>
          <a:stretch>
            <a:fillRect/>
          </a:stretch>
        </p:blipFill>
        <p:spPr>
          <a:xfrm>
            <a:off x="8962390" y="0"/>
            <a:ext cx="2450465" cy="24384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6.webp"/>
          <p:cNvPicPr>
            <a:picLocks noChangeAspect="1"/>
          </p:cNvPicPr>
          <p:nvPr/>
        </p:nvPicPr>
        <p:blipFill>
          <a:blip r:embed="rId1"/>
          <a:srcRect l="23648" t="3440" r="21432" b="3493"/>
          <a:stretch>
            <a:fillRect/>
          </a:stretch>
        </p:blipFill>
        <p:spPr>
          <a:xfrm>
            <a:off x="7732395" y="1399540"/>
            <a:ext cx="3823970" cy="4432300"/>
          </a:xfrm>
          <a:prstGeom prst="roundRect">
            <a:avLst/>
          </a:prstGeom>
        </p:spPr>
      </p:pic>
      <p:grpSp>
        <p:nvGrpSpPr>
          <p:cNvPr id="13" name="图形 11"/>
          <p:cNvGrpSpPr/>
          <p:nvPr/>
        </p:nvGrpSpPr>
        <p:grpSpPr>
          <a:xfrm rot="19852132">
            <a:off x="1864423" y="4423314"/>
            <a:ext cx="2881861" cy="2713181"/>
            <a:chOff x="3721170" y="790626"/>
            <a:chExt cx="4663900" cy="4390915"/>
          </a:xfrm>
          <a:solidFill>
            <a:srgbClr val="C1CEC5"/>
          </a:solidFill>
        </p:grpSpPr>
        <p:sp>
          <p:nvSpPr>
            <p:cNvPr id="14" name="图形 11"/>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8" name="矩形 7"/>
          <p:cNvSpPr/>
          <p:nvPr/>
        </p:nvSpPr>
        <p:spPr>
          <a:xfrm>
            <a:off x="1401999" y="370569"/>
            <a:ext cx="3687096" cy="706755"/>
          </a:xfrm>
          <a:prstGeom prst="rect">
            <a:avLst/>
          </a:prstGeom>
        </p:spPr>
        <p:txBody>
          <a:bodyPr wrap="square">
            <a:spAutoFit/>
          </a:bodyPr>
          <a:lstStyle/>
          <a:p>
            <a:pPr algn="ctr"/>
            <a:r>
              <a:rPr lang="zh-CN" altLang="en-US" sz="4000" b="1" dirty="0" smtClean="0">
                <a:latin typeface="楷体" panose="02010609060101010101" charset="-122"/>
                <a:ea typeface="楷体" panose="02010609060101010101" charset="-122"/>
              </a:rPr>
              <a:t>预期效果</a:t>
            </a:r>
            <a:endParaRPr lang="zh-CN" altLang="en-US" sz="4000" dirty="0">
              <a:latin typeface="楷体" panose="02010609060101010101" charset="-122"/>
              <a:ea typeface="楷体" panose="02010609060101010101" charset="-122"/>
            </a:endParaRPr>
          </a:p>
        </p:txBody>
      </p:sp>
      <p:sp>
        <p:nvSpPr>
          <p:cNvPr id="3" name="文本框 2"/>
          <p:cNvSpPr txBox="1"/>
          <p:nvPr>
            <p:custDataLst>
              <p:tags r:id="rId2"/>
            </p:custDataLst>
          </p:nvPr>
        </p:nvSpPr>
        <p:spPr>
          <a:xfrm>
            <a:off x="593725" y="1108075"/>
            <a:ext cx="6361430" cy="5331460"/>
          </a:xfrm>
          <a:prstGeom prst="rect">
            <a:avLst/>
          </a:prstGeom>
          <a:noFill/>
        </p:spPr>
        <p:txBody>
          <a:bodyPr wrap="square" rtlCol="0">
            <a:noAutofit/>
          </a:bodyPr>
          <a:lstStyle/>
          <a:p>
            <a:pPr>
              <a:lnSpc>
                <a:spcPts val="3500"/>
              </a:lnSpc>
            </a:pPr>
            <a:r>
              <a:rPr lang="en-US" altLang="zh-CN" sz="2200" dirty="0" smtClean="0">
                <a:latin typeface="楷体" panose="02010609060101010101" charset="-122"/>
                <a:ea typeface="楷体" panose="02010609060101010101" charset="-122"/>
                <a:cs typeface="楷体" panose="02010609060101010101" charset="-122"/>
              </a:rPr>
              <a:t>   </a:t>
            </a:r>
            <a:r>
              <a:rPr sz="2200" dirty="0" smtClean="0">
                <a:latin typeface="楷体" panose="02010609060101010101" charset="-122"/>
                <a:ea typeface="楷体" panose="02010609060101010101" charset="-122"/>
                <a:cs typeface="楷体" panose="02010609060101010101" charset="-122"/>
              </a:rPr>
              <a:t>本研究通过问卷调查及一系列的分析得出，高中生活转瞬即逝，同学们要抓住这三年时光，调整好心态，养成良好的时间观念，珍惜每天的学习时间。享受禅意般快乐而高效的学习生活，做到有效率的学习。另外通过本研究可以锻炼同学们的观察能力和解决问题的能力，提高同学们的实践能力。</a:t>
            </a:r>
            <a:endParaRPr sz="2200" dirty="0" smtClean="0">
              <a:latin typeface="楷体" panose="02010609060101010101" charset="-122"/>
              <a:ea typeface="楷体" panose="02010609060101010101" charset="-122"/>
              <a:cs typeface="楷体" panose="02010609060101010101" charset="-122"/>
            </a:endParaRPr>
          </a:p>
          <a:p>
            <a:pPr>
              <a:lnSpc>
                <a:spcPts val="3500"/>
              </a:lnSpc>
            </a:pPr>
            <a:endParaRPr sz="2200" dirty="0" smtClean="0">
              <a:latin typeface="楷体" panose="02010609060101010101" charset="-122"/>
              <a:ea typeface="楷体" panose="02010609060101010101" charset="-122"/>
              <a:cs typeface="楷体" panose="02010609060101010101" charset="-122"/>
            </a:endParaRPr>
          </a:p>
          <a:p>
            <a:pPr>
              <a:lnSpc>
                <a:spcPts val="3500"/>
              </a:lnSpc>
            </a:pPr>
            <a:r>
              <a:rPr lang="en-US" sz="2200" dirty="0" smtClean="0">
                <a:latin typeface="楷体" panose="02010609060101010101" charset="-122"/>
                <a:ea typeface="楷体" panose="02010609060101010101" charset="-122"/>
                <a:cs typeface="楷体" panose="02010609060101010101" charset="-122"/>
              </a:rPr>
              <a:t>   </a:t>
            </a:r>
            <a:r>
              <a:rPr sz="2200" dirty="0" smtClean="0">
                <a:latin typeface="楷体" panose="02010609060101010101" charset="-122"/>
                <a:ea typeface="楷体" panose="02010609060101010101" charset="-122"/>
                <a:cs typeface="楷体" panose="02010609060101010101" charset="-122"/>
              </a:rPr>
              <a:t>高中生处于人生中重要的阶段，有心理压力是在所难免的，重要的是要正确认识压力，化压力为前进的动力</a:t>
            </a:r>
            <a:r>
              <a:rPr lang="zh-CN" sz="2200" dirty="0" smtClean="0">
                <a:latin typeface="楷体" panose="02010609060101010101" charset="-122"/>
                <a:ea typeface="楷体" panose="02010609060101010101" charset="-122"/>
                <a:cs typeface="楷体" panose="02010609060101010101" charset="-122"/>
              </a:rPr>
              <a:t>，</a:t>
            </a:r>
            <a:r>
              <a:rPr sz="2200" dirty="0" smtClean="0">
                <a:latin typeface="楷体" panose="02010609060101010101" charset="-122"/>
                <a:ea typeface="楷体" panose="02010609060101010101" charset="-122"/>
                <a:cs typeface="楷体" panose="02010609060101010101" charset="-122"/>
              </a:rPr>
              <a:t>才能在各种情绪的考验下，调整心态，让自己时刻处于最佳状态，进而在学习取得理想的成绩。</a:t>
            </a:r>
            <a:endParaRPr sz="2200"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矩形 215"/>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smtClean="0"/>
          </a:p>
        </p:txBody>
      </p:sp>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
        <p:nvSpPr>
          <p:cNvPr id="3" name="标题 1"/>
          <p:cNvSpPr>
            <a:spLocks noGrp="1"/>
          </p:cNvSpPr>
          <p:nvPr>
            <p:custDataLst>
              <p:tags r:id="rId1"/>
            </p:custDataLst>
          </p:nvPr>
        </p:nvSpPr>
        <p:spPr>
          <a:xfrm>
            <a:off x="737419" y="1312606"/>
            <a:ext cx="10854813" cy="2330246"/>
          </a:xfrm>
          <a:prstGeom prst="rect">
            <a:avLst/>
          </a:prstGeom>
        </p:spPr>
        <p:txBody>
          <a:bodyPr vert="horz" wrap="square" lIns="91440" tIns="45720" rIns="91440" bIns="45720" rtlCol="0" anchor="ctr">
            <a:normAutofit/>
          </a:bodyPr>
          <a:lstStyle>
            <a:lvl1pPr algn="l" defTabSz="914400" rtl="0" eaLnBrk="1" latinLnBrk="0" hangingPunct="1">
              <a:lnSpc>
                <a:spcPct val="120000"/>
              </a:lnSpc>
              <a:spcBef>
                <a:spcPct val="0"/>
              </a:spcBef>
              <a:buNone/>
              <a:defRPr sz="4400" kern="1200">
                <a:solidFill>
                  <a:schemeClr val="tx1"/>
                </a:solidFill>
                <a:latin typeface="+mj-lt"/>
                <a:ea typeface="+mj-ea"/>
                <a:cs typeface="+mj-cs"/>
              </a:defRPr>
            </a:lvl1pPr>
          </a:lstStyle>
          <a:p>
            <a:pPr algn="ctr"/>
            <a:r>
              <a:rPr lang="zh-CN" altLang="en-US" dirty="0" smtClean="0">
                <a:latin typeface="楷体" panose="02010609060101010101" charset="-122"/>
                <a:ea typeface="楷体" panose="02010609060101010101" charset="-122"/>
                <a:sym typeface="+mn-ea"/>
              </a:rPr>
              <a:t>二、活动过程</a:t>
            </a:r>
            <a:endParaRPr lang="zh-CN" altLang="en-US" b="1" dirty="0" smtClean="0">
              <a:solidFill>
                <a:schemeClr val="tx1"/>
              </a:solidFill>
              <a:uFillTx/>
              <a:latin typeface="楷体" panose="02010609060101010101" charset="-122"/>
              <a:ea typeface="楷体" panose="02010609060101010101" charset="-122"/>
            </a:endParaRPr>
          </a:p>
        </p:txBody>
      </p:sp>
      <p:pic>
        <p:nvPicPr>
          <p:cNvPr id="7" name="图片 6" descr="灯21"/>
          <p:cNvPicPr>
            <a:picLocks noChangeAspect="1"/>
          </p:cNvPicPr>
          <p:nvPr/>
        </p:nvPicPr>
        <p:blipFill>
          <a:blip r:embed="rId2"/>
          <a:stretch>
            <a:fillRect/>
          </a:stretch>
        </p:blipFill>
        <p:spPr>
          <a:xfrm>
            <a:off x="8990965" y="224155"/>
            <a:ext cx="2600960" cy="260096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invX="1"/>
      </p:transition>
    </mc:Choice>
    <mc:Fallback>
      <p:transition spd="slow">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7*a*1"/>
  <p:tag name="KSO_WM_UNIT_INDEX" val="1"/>
  <p:tag name="KSO_WM_UNIT_ISCONTENTSTITLE" val="0"/>
  <p:tag name="KSO_WM_UNIT_LAYERLEVEL" val="1"/>
  <p:tag name="KSO_WM_UNIT_PRESET_TEXT" val="输入节标题"/>
  <p:tag name="KSO_WM_UNIT_TYPE" val="a"/>
  <p:tag name="KSO_WM_UNIT_VALUE" val="6"/>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03.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0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05.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06.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07.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a*1"/>
  <p:tag name="KSO_WM_UNIT_INDEX" val="1"/>
  <p:tag name="KSO_WM_UNIT_ISCONTENTSTITLE" val="0"/>
  <p:tag name="KSO_WM_UNIT_LAYERLEVEL" val="1"/>
  <p:tag name="KSO_WM_UNIT_PRESET_TEXT_INDEX" val="0"/>
  <p:tag name="KSO_WM_UNIT_PRESET_TEXT_LEN" val="9"/>
  <p:tag name="KSO_WM_UNIT_TYPE" val="a"/>
  <p:tag name="KSO_WM_UNIT_VALUE" val="38"/>
</p:tagLst>
</file>

<file path=ppt/tags/tag108.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9*i*0"/>
  <p:tag name="KSO_WM_UNIT_INDEX" val="0"/>
  <p:tag name="KSO_WM_UNIT_TYPE" val="i"/>
</p:tagLst>
</file>

<file path=ppt/tags/tag109.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f*1"/>
  <p:tag name="KSO_WM_UNIT_INDEX" val="1"/>
  <p:tag name="KSO_WM_UNIT_LAYERLEVEL" val="1"/>
  <p:tag name="KSO_WM_UNIT_PRESET_TEXT_INDEX" val="2"/>
  <p:tag name="KSO_WM_UNIT_PRESET_TEXT_LEN" val="30"/>
  <p:tag name="KSO_WM_UNIT_TYPE" val="f"/>
  <p:tag name="KSO_WM_UNIT_VALUE" val="7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6*i*0"/>
  <p:tag name="KSO_WM_UNIT_INDEX" val="0"/>
  <p:tag name="KSO_WM_UNIT_TYPE" val="i"/>
</p:tagLst>
</file>

<file path=ppt/tags/tag111.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12.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7*a*1"/>
  <p:tag name="KSO_WM_UNIT_INDEX" val="1"/>
  <p:tag name="KSO_WM_UNIT_ISCONTENTSTITLE" val="0"/>
  <p:tag name="KSO_WM_UNIT_LAYERLEVEL" val="1"/>
  <p:tag name="KSO_WM_UNIT_PRESET_TEXT" val="输入节标题"/>
  <p:tag name="KSO_WM_UNIT_TYPE" val="a"/>
  <p:tag name="KSO_WM_UNIT_VALUE" val="6"/>
</p:tagLst>
</file>

<file path=ppt/tags/tag113.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7*a*1"/>
  <p:tag name="KSO_WM_UNIT_INDEX" val="1"/>
  <p:tag name="KSO_WM_UNIT_ISCONTENTSTITLE" val="0"/>
  <p:tag name="KSO_WM_UNIT_LAYERLEVEL" val="1"/>
  <p:tag name="KSO_WM_UNIT_PRESET_TEXT" val="输入节标题"/>
  <p:tag name="KSO_WM_UNIT_TYPE" val="a"/>
  <p:tag name="KSO_WM_UNIT_VALUE" val="6"/>
</p:tagLst>
</file>

<file path=ppt/tags/tag11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15.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16.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17.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21.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a*1"/>
  <p:tag name="KSO_WM_UNIT_INDEX" val="1"/>
  <p:tag name="KSO_WM_UNIT_ISCONTENTSTITLE" val="0"/>
  <p:tag name="KSO_WM_UNIT_LAYERLEVEL" val="1"/>
  <p:tag name="KSO_WM_UNIT_PRESET_TEXT_INDEX" val="0"/>
  <p:tag name="KSO_WM_UNIT_PRESET_TEXT_LEN" val="9"/>
  <p:tag name="KSO_WM_UNIT_TYPE" val="a"/>
  <p:tag name="KSO_WM_UNIT_VALUE" val="38"/>
</p:tagLst>
</file>

<file path=ppt/tags/tag122.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9*i*0"/>
  <p:tag name="KSO_WM_UNIT_INDEX" val="0"/>
  <p:tag name="KSO_WM_UNIT_TYPE" val="i"/>
</p:tagLst>
</file>

<file path=ppt/tags/tag123.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6*i*0"/>
  <p:tag name="KSO_WM_UNIT_INDEX" val="0"/>
  <p:tag name="KSO_WM_UNIT_TYPE" val="i"/>
</p:tagLst>
</file>

<file path=ppt/tags/tag12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3*a*1"/>
  <p:tag name="KSO_WM_UNIT_INDEX" val="1"/>
  <p:tag name="KSO_WM_UNIT_ISCONTENTSTITLE" val="0"/>
  <p:tag name="KSO_WM_UNIT_LAYERLEVEL" val="1"/>
  <p:tag name="KSO_WM_UNIT_PRESET_TEXT_INDEX" val="0"/>
  <p:tag name="KSO_WM_UNIT_PRESET_TEXT_LEN" val="9"/>
  <p:tag name="KSO_WM_UNIT_TYPE" val="a"/>
  <p:tag name="KSO_WM_UNIT_VALUE" val="20"/>
</p:tagLst>
</file>

<file path=ppt/tags/tag125.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26.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a*1"/>
  <p:tag name="KSO_WM_UNIT_INDEX" val="1"/>
  <p:tag name="KSO_WM_UNIT_ISCONTENTSTITLE" val="0"/>
  <p:tag name="KSO_WM_UNIT_LAYERLEVEL" val="1"/>
  <p:tag name="KSO_WM_UNIT_PRESET_TEXT_INDEX" val="0"/>
  <p:tag name="KSO_WM_UNIT_PRESET_TEXT_LEN" val="9"/>
  <p:tag name="KSO_WM_UNIT_TYPE" val="a"/>
  <p:tag name="KSO_WM_UNIT_VALUE" val="18"/>
</p:tagLst>
</file>

<file path=ppt/tags/tag127.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128.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29.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1.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2.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3.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5.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8.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139.xml><?xml version="1.0" encoding="utf-8"?>
<p:tagLst xmlns:p="http://schemas.openxmlformats.org/presentationml/2006/main">
  <p:tag name="COMMONDATA" val="eyJoZGlkIjoiMGI2YzBiNzU2Yzc1MzRhYTg1NDEwOGI1N2FlNzNjYTAifQ=="/>
  <p:tag name="KSO_WPP_MARK_KEY" val="3764959b-f68c-4ac1-9543-27aceb02b7d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3*a*1"/>
  <p:tag name="KSO_WM_UNIT_INDEX" val="1"/>
  <p:tag name="KSO_WM_UNIT_ISCONTENTSTITLE" val="0"/>
  <p:tag name="KSO_WM_UNIT_LAYERLEVEL" val="1"/>
  <p:tag name="KSO_WM_UNIT_PRESET_TEXT_INDEX" val="0"/>
  <p:tag name="KSO_WM_UNIT_PRESET_TEXT_LEN" val="9"/>
  <p:tag name="KSO_WM_UNIT_TYPE" val="a"/>
  <p:tag name="KSO_WM_UNIT_VALUE" val="20"/>
</p:tagLst>
</file>

<file path=ppt/tags/tag6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65.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a*1"/>
  <p:tag name="KSO_WM_UNIT_INDEX" val="1"/>
  <p:tag name="KSO_WM_UNIT_ISCONTENTSTITLE" val="0"/>
  <p:tag name="KSO_WM_UNIT_LAYERLEVEL" val="1"/>
  <p:tag name="KSO_WM_UNIT_PRESET_TEXT_INDEX" val="0"/>
  <p:tag name="KSO_WM_UNIT_PRESET_TEXT_LEN" val="9"/>
  <p:tag name="KSO_WM_UNIT_TYPE" val="a"/>
  <p:tag name="KSO_WM_UNIT_VALUE" val="18"/>
</p:tagLst>
</file>

<file path=ppt/tags/tag66.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67.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5*a*1"/>
  <p:tag name="KSO_WM_UNIT_INDEX" val="1"/>
  <p:tag name="KSO_WM_UNIT_ISCONTENTSTITLE" val="0"/>
  <p:tag name="KSO_WM_UNIT_LAYERLEVEL" val="1"/>
  <p:tag name="KSO_WM_UNIT_PRESET_TEXT_INDEX" val="0"/>
  <p:tag name="KSO_WM_UNIT_PRESET_TEXT_LEN" val="9"/>
  <p:tag name="KSO_WM_UNIT_TYPE" val="a"/>
  <p:tag name="KSO_WM_UNIT_VALUE" val="21"/>
</p:tagLst>
</file>

<file path=ppt/tags/tag68.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5*f*1"/>
  <p:tag name="KSO_WM_UNIT_INDEX" val="1"/>
  <p:tag name="KSO_WM_UNIT_LAYERLEVEL" val="1"/>
  <p:tag name="KSO_WM_UNIT_PRESET_TEXT_INDEX" val="2"/>
  <p:tag name="KSO_WM_UNIT_PRESET_TEXT_LEN" val="40"/>
  <p:tag name="KSO_WM_UNIT_TYPE" val="f"/>
  <p:tag name="KSO_WM_UNIT_VALUE" val="86"/>
</p:tagLst>
</file>

<file path=ppt/tags/tag69.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5*a*1"/>
  <p:tag name="KSO_WM_UNIT_INDEX" val="1"/>
  <p:tag name="KSO_WM_UNIT_ISCONTENTSTITLE" val="0"/>
  <p:tag name="KSO_WM_UNIT_LAYERLEVEL" val="1"/>
  <p:tag name="KSO_WM_UNIT_PRESET_TEXT_INDEX" val="0"/>
  <p:tag name="KSO_WM_UNIT_PRESET_TEXT_LEN" val="9"/>
  <p:tag name="KSO_WM_UNIT_TYPE" val="a"/>
  <p:tag name="KSO_WM_UNIT_VALUE" val="2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72.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a*1"/>
  <p:tag name="KSO_WM_UNIT_INDEX" val="1"/>
  <p:tag name="KSO_WM_UNIT_ISCONTENTSTITLE" val="0"/>
  <p:tag name="KSO_WM_UNIT_LAYERLEVEL" val="1"/>
  <p:tag name="KSO_WM_UNIT_PRESET_TEXT_INDEX" val="0"/>
  <p:tag name="KSO_WM_UNIT_PRESET_TEXT_LEN" val="9"/>
  <p:tag name="KSO_WM_UNIT_TYPE" val="a"/>
  <p:tag name="KSO_WM_UNIT_VALUE" val="18"/>
</p:tagLst>
</file>

<file path=ppt/tags/tag73.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4*f*1"/>
  <p:tag name="KSO_WM_UNIT_INDEX" val="1"/>
  <p:tag name="KSO_WM_UNIT_LAYERLEVEL" val="1"/>
  <p:tag name="KSO_WM_UNIT_PRESET_TEXT_INDEX" val="2"/>
  <p:tag name="KSO_WM_UNIT_PRESET_TEXT_LEN" val="80"/>
  <p:tag name="KSO_WM_UNIT_TYPE" val="f"/>
  <p:tag name="KSO_WM_UNIT_VALUE" val="150"/>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9*i*1"/>
  <p:tag name="KSO_WM_UNIT_INDEX" val="1"/>
  <p:tag name="KSO_WM_UNIT_TYPE" val="i"/>
</p:tagLst>
</file>

<file path=ppt/tags/tag76.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ID" val="custom20185080_9*l_h_i*1_1_2"/>
  <p:tag name="KSO_WM_UNIT_INDEX" val="1_1_2"/>
  <p:tag name="KSO_WM_UNIT_LAYERLEVEL" val="1_1_1"/>
  <p:tag name="KSO_WM_UNIT_LINE_FILL_TYPE" val="2"/>
  <p:tag name="KSO_WM_UNIT_LINE_FORE_SCHEMECOLOR_INDEX" val="5"/>
  <p:tag name="KSO_WM_UNIT_TYPE" val="l_h_i"/>
  <p:tag name="KSO_WM_UNIT_USESOURCEFORMAT_APPLY" val="1"/>
</p:tagLst>
</file>

<file path=ppt/tags/tag77.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ID" val="custom20185080_9*l_h_i*1_1_2"/>
  <p:tag name="KSO_WM_UNIT_INDEX" val="1_1_2"/>
  <p:tag name="KSO_WM_UNIT_LAYERLEVEL" val="1_1_1"/>
  <p:tag name="KSO_WM_UNIT_LINE_FILL_TYPE" val="2"/>
  <p:tag name="KSO_WM_UNIT_LINE_FORE_SCHEMECOLOR_INDEX" val="5"/>
  <p:tag name="KSO_WM_UNIT_TYPE" val="l_h_i"/>
  <p:tag name="KSO_WM_UNIT_USESOURCEFORMAT_APPLY" val="1"/>
</p:tagLst>
</file>

<file path=ppt/tags/tag78.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ID" val="custom20185080_9*l_h_i*1_1_2"/>
  <p:tag name="KSO_WM_UNIT_INDEX" val="1_1_2"/>
  <p:tag name="KSO_WM_UNIT_LAYERLEVEL" val="1_1_1"/>
  <p:tag name="KSO_WM_UNIT_LINE_FILL_TYPE" val="2"/>
  <p:tag name="KSO_WM_UNIT_LINE_FORE_SCHEMECOLOR_INDEX" val="5"/>
  <p:tag name="KSO_WM_UNIT_TYPE" val="l_h_i"/>
  <p:tag name="KSO_WM_UNIT_USESOURCEFORMAT_APPLY" val="1"/>
</p:tagLst>
</file>

<file path=ppt/tags/tag79.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ID" val="custom20185080_9*l_h_i*1_1_2"/>
  <p:tag name="KSO_WM_UNIT_INDEX" val="1_1_2"/>
  <p:tag name="KSO_WM_UNIT_LAYERLEVEL" val="1_1_1"/>
  <p:tag name="KSO_WM_UNIT_LINE_FILL_TYPE" val="2"/>
  <p:tag name="KSO_WM_UNIT_LINE_FORE_SCHEMECOLOR_INDEX" val="5"/>
  <p:tag name="KSO_WM_UNIT_TYPE" val="l_h_i"/>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CLEAR" val="0"/>
  <p:tag name="KSO_WM_UNIT_COMPATIBLE" val="0"/>
  <p:tag name="KSO_WM_UNIT_HIGHLIGHT" val="0"/>
  <p:tag name="KSO_WM_UNIT_ID" val="custom20185080_9*l_h_f*1_1_1"/>
  <p:tag name="KSO_WM_UNIT_INDEX" val="1_1_1"/>
  <p:tag name="KSO_WM_UNIT_LAYERLEVEL" val="1_1_1"/>
  <p:tag name="KSO_WM_UNIT_PRESET_TEXT_INDEX" val="2"/>
  <p:tag name="KSO_WM_UNIT_PRESET_TEXT_LEN" val="60"/>
  <p:tag name="KSO_WM_UNIT_TEXT_FILL_FORE_SCHEMECOLOR_INDEX" val="15"/>
  <p:tag name="KSO_WM_UNIT_TEXT_FILL_TYPE" val="1"/>
  <p:tag name="KSO_WM_UNIT_TYPE" val="l_h_f"/>
  <p:tag name="KSO_WM_UNIT_USESOURCEFORMAT_APPLY" val="1"/>
  <p:tag name="KSO_WM_UNIT_VALUE" val="69"/>
</p:tagLst>
</file>

<file path=ppt/tags/tag81.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CLEAR" val="0"/>
  <p:tag name="KSO_WM_UNIT_COMPATIBLE" val="0"/>
  <p:tag name="KSO_WM_UNIT_HIGHLIGHT" val="0"/>
  <p:tag name="KSO_WM_UNIT_ID" val="custom20185080_9*l_h_f*1_1_1"/>
  <p:tag name="KSO_WM_UNIT_INDEX" val="1_1_1"/>
  <p:tag name="KSO_WM_UNIT_LAYERLEVEL" val="1_1_1"/>
  <p:tag name="KSO_WM_UNIT_PRESET_TEXT_INDEX" val="2"/>
  <p:tag name="KSO_WM_UNIT_PRESET_TEXT_LEN" val="60"/>
  <p:tag name="KSO_WM_UNIT_TEXT_FILL_FORE_SCHEMECOLOR_INDEX" val="15"/>
  <p:tag name="KSO_WM_UNIT_TEXT_FILL_TYPE" val="1"/>
  <p:tag name="KSO_WM_UNIT_TYPE" val="l_h_f"/>
  <p:tag name="KSO_WM_UNIT_USESOURCEFORMAT_APPLY" val="1"/>
  <p:tag name="KSO_WM_UNIT_VALUE" val="69"/>
</p:tagLst>
</file>

<file path=ppt/tags/tag82.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CLEAR" val="0"/>
  <p:tag name="KSO_WM_UNIT_COMPATIBLE" val="0"/>
  <p:tag name="KSO_WM_UNIT_HIGHLIGHT" val="0"/>
  <p:tag name="KSO_WM_UNIT_ID" val="custom20185080_9*l_h_f*1_1_1"/>
  <p:tag name="KSO_WM_UNIT_INDEX" val="1_1_1"/>
  <p:tag name="KSO_WM_UNIT_LAYERLEVEL" val="1_1_1"/>
  <p:tag name="KSO_WM_UNIT_PRESET_TEXT_INDEX" val="2"/>
  <p:tag name="KSO_WM_UNIT_PRESET_TEXT_LEN" val="60"/>
  <p:tag name="KSO_WM_UNIT_TEXT_FILL_FORE_SCHEMECOLOR_INDEX" val="15"/>
  <p:tag name="KSO_WM_UNIT_TEXT_FILL_TYPE" val="1"/>
  <p:tag name="KSO_WM_UNIT_TYPE" val="l_h_f"/>
  <p:tag name="KSO_WM_UNIT_USESOURCEFORMAT_APPLY" val="1"/>
  <p:tag name="KSO_WM_UNIT_VALUE" val="69"/>
</p:tagLst>
</file>

<file path=ppt/tags/tag83.xml><?xml version="1.0" encoding="utf-8"?>
<p:tagLst xmlns:p="http://schemas.openxmlformats.org/presentationml/2006/main">
  <p:tag name="KSO_WM_BEAUTIFY_FLAG" val="#wm#"/>
  <p:tag name="KSO_WM_DIAGRAM_GROUP_CODE" val="l1-2"/>
  <p:tag name="KSO_WM_TAG_VERSION" val="1.0"/>
  <p:tag name="KSO_WM_TEMPLATE_CATEGORY" val="custom"/>
  <p:tag name="KSO_WM_TEMPLATE_INDEX" val="20185080"/>
  <p:tag name="KSO_WM_UNIT_CLEAR" val="0"/>
  <p:tag name="KSO_WM_UNIT_COMPATIBLE" val="0"/>
  <p:tag name="KSO_WM_UNIT_HIGHLIGHT" val="0"/>
  <p:tag name="KSO_WM_UNIT_ID" val="custom20185080_9*l_h_f*1_1_1"/>
  <p:tag name="KSO_WM_UNIT_INDEX" val="1_1_1"/>
  <p:tag name="KSO_WM_UNIT_LAYERLEVEL" val="1_1_1"/>
  <p:tag name="KSO_WM_UNIT_PRESET_TEXT_INDEX" val="2"/>
  <p:tag name="KSO_WM_UNIT_PRESET_TEXT_LEN" val="60"/>
  <p:tag name="KSO_WM_UNIT_TEXT_FILL_FORE_SCHEMECOLOR_INDEX" val="15"/>
  <p:tag name="KSO_WM_UNIT_TEXT_FILL_TYPE" val="1"/>
  <p:tag name="KSO_WM_UNIT_TYPE" val="l_h_f"/>
  <p:tag name="KSO_WM_UNIT_USESOURCEFORMAT_APPLY" val="1"/>
  <p:tag name="KSO_WM_UNIT_VALUE" val="69"/>
</p:tagLst>
</file>

<file path=ppt/tags/tag8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1"/>
  <p:tag name="KSO_WM_UNIT_HIGHLIGHT" val="0"/>
  <p:tag name="KSO_WM_UNIT_ID" val="custom20185080_7*e*1"/>
  <p:tag name="KSO_WM_UNIT_INDEX" val="1"/>
  <p:tag name="KSO_WM_UNIT_LAYERLEVEL" val="1"/>
  <p:tag name="KSO_WM_UNIT_PRESET_TEXT" val="壹"/>
  <p:tag name="KSO_WM_UNIT_TYPE" val="e"/>
  <p:tag name="KSO_WM_UNIT_VALUE" val="3"/>
</p:tagLst>
</file>

<file path=ppt/tags/tag85.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7*a*1"/>
  <p:tag name="KSO_WM_UNIT_INDEX" val="1"/>
  <p:tag name="KSO_WM_UNIT_ISCONTENTSTITLE" val="0"/>
  <p:tag name="KSO_WM_UNIT_LAYERLEVEL" val="1"/>
  <p:tag name="KSO_WM_UNIT_PRESET_TEXT" val="输入节标题"/>
  <p:tag name="KSO_WM_UNIT_TYPE" val="a"/>
  <p:tag name="KSO_WM_UNIT_VALUE" val="6"/>
</p:tagLst>
</file>

<file path=ppt/tags/tag86.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4*f*1"/>
  <p:tag name="KSO_WM_UNIT_INDEX" val="1"/>
  <p:tag name="KSO_WM_UNIT_LAYERLEVEL" val="1"/>
  <p:tag name="KSO_WM_UNIT_PRESET_TEXT" val="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 单击此处输入文本内容，单击此处输入文本内容， 单击此处输入文本内容， 单击此处输入文本内容，单击此处输入文本内容"/>
  <p:tag name="KSO_WM_UNIT_TYPE" val="f"/>
  <p:tag name="KSO_WM_UNIT_VALUE" val="182"/>
</p:tagLst>
</file>

<file path=ppt/tags/tag87.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3*a*1"/>
  <p:tag name="KSO_WM_UNIT_INDEX" val="1"/>
  <p:tag name="KSO_WM_UNIT_ISCONTENTSTITLE" val="0"/>
  <p:tag name="KSO_WM_UNIT_LAYERLEVEL" val="1"/>
  <p:tag name="KSO_WM_UNIT_PRESET_TEXT_INDEX" val="0"/>
  <p:tag name="KSO_WM_UNIT_PRESET_TEXT_LEN" val="9"/>
  <p:tag name="KSO_WM_UNIT_TYPE" val="a"/>
  <p:tag name="KSO_WM_UNIT_VALUE" val="20"/>
</p:tagLst>
</file>

<file path=ppt/tags/tag88.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a*1"/>
  <p:tag name="KSO_WM_UNIT_INDEX" val="1"/>
  <p:tag name="KSO_WM_UNIT_ISCONTENTSTITLE" val="0"/>
  <p:tag name="KSO_WM_UNIT_LAYERLEVEL" val="1"/>
  <p:tag name="KSO_WM_UNIT_PRESET_TEXT_INDEX" val="0"/>
  <p:tag name="KSO_WM_UNIT_PRESET_TEXT_LEN" val="9"/>
  <p:tag name="KSO_WM_UNIT_TYPE" val="a"/>
  <p:tag name="KSO_WM_UNIT_VALUE" val="38"/>
</p:tagLst>
</file>

<file path=ppt/tags/tag89.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9*i*0"/>
  <p:tag name="KSO_WM_UNIT_INDEX" val="0"/>
  <p:tag name="KSO_WM_UNIT_TYPE" val="i"/>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f*1"/>
  <p:tag name="KSO_WM_UNIT_INDEX" val="1"/>
  <p:tag name="KSO_WM_UNIT_LAYERLEVEL" val="1"/>
  <p:tag name="KSO_WM_UNIT_PRESET_TEXT_INDEX" val="2"/>
  <p:tag name="KSO_WM_UNIT_PRESET_TEXT_LEN" val="30"/>
  <p:tag name="KSO_WM_UNIT_TYPE" val="f"/>
  <p:tag name="KSO_WM_UNIT_VALUE" val="72"/>
</p:tagLst>
</file>

<file path=ppt/tags/tag91.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6*i*0"/>
  <p:tag name="KSO_WM_UNIT_INDEX" val="0"/>
  <p:tag name="KSO_WM_UNIT_TYPE" val="i"/>
</p:tagLst>
</file>

<file path=ppt/tags/tag92.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20*f*1"/>
  <p:tag name="KSO_WM_UNIT_INDEX" val="1"/>
  <p:tag name="KSO_WM_UNIT_LAYERLEVEL" val="1"/>
  <p:tag name="KSO_WM_UNIT_PRESET_TEXT_INDEX" val="2"/>
  <p:tag name="KSO_WM_UNIT_PRESET_TEXT_LEN" val="300"/>
  <p:tag name="KSO_WM_UNIT_TYPE" val="f"/>
  <p:tag name="KSO_WM_UNIT_VALUE" val="396"/>
</p:tagLst>
</file>

<file path=ppt/tags/tag93.xml><?xml version="1.0" encoding="utf-8"?>
<p:tagLst xmlns:p="http://schemas.openxmlformats.org/presentationml/2006/main">
  <p:tag name="KSO_WM_UNIT_PLACING_PICTURE_USER_VIEWPORT" val="{&quot;height&quot;:6000,&quot;width&quot;:12000}"/>
</p:tagLst>
</file>

<file path=ppt/tags/tag94.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a*1"/>
  <p:tag name="KSO_WM_UNIT_INDEX" val="1"/>
  <p:tag name="KSO_WM_UNIT_ISCONTENTSTITLE" val="0"/>
  <p:tag name="KSO_WM_UNIT_LAYERLEVEL" val="1"/>
  <p:tag name="KSO_WM_UNIT_PRESET_TEXT_INDEX" val="0"/>
  <p:tag name="KSO_WM_UNIT_PRESET_TEXT_LEN" val="9"/>
  <p:tag name="KSO_WM_UNIT_TYPE" val="a"/>
  <p:tag name="KSO_WM_UNIT_VALUE" val="38"/>
</p:tagLst>
</file>

<file path=ppt/tags/tag95.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9*i*0"/>
  <p:tag name="KSO_WM_UNIT_INDEX" val="0"/>
  <p:tag name="KSO_WM_UNIT_TYPE" val="i"/>
</p:tagLst>
</file>

<file path=ppt/tags/tag96.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19*f*1"/>
  <p:tag name="KSO_WM_UNIT_INDEX" val="1"/>
  <p:tag name="KSO_WM_UNIT_LAYERLEVEL" val="1"/>
  <p:tag name="KSO_WM_UNIT_PRESET_TEXT_INDEX" val="2"/>
  <p:tag name="KSO_WM_UNIT_PRESET_TEXT_LEN" val="30"/>
  <p:tag name="KSO_WM_UNIT_TYPE" val="f"/>
  <p:tag name="KSO_WM_UNIT_VALUE" val="72"/>
</p:tagLst>
</file>

<file path=ppt/tags/tag97.xml><?xml version="1.0" encoding="utf-8"?>
<p:tagLst xmlns:p="http://schemas.openxmlformats.org/presentationml/2006/main">
  <p:tag name="KSO_WM_BEAUTIFY_FLAG" val="#wm#"/>
  <p:tag name="KSO_WM_TAG_VERSION" val="1.0"/>
  <p:tag name="KSO_WM_TEMPLATE_CATEGORY" val="custom"/>
  <p:tag name="KSO_WM_TEMPLATE_INDEX" val="20185080"/>
  <p:tag name="KSO_WM_UNIT_ID" val="custom20185080_16*i*0"/>
  <p:tag name="KSO_WM_UNIT_INDEX" val="0"/>
  <p:tag name="KSO_WM_UNIT_TYPE" val="i"/>
</p:tagLst>
</file>

<file path=ppt/tags/tag98.xml><?xml version="1.0" encoding="utf-8"?>
<p:tagLst xmlns:p="http://schemas.openxmlformats.org/presentationml/2006/main">
  <p:tag name="KSO_WM_BEAUTIFY_FLAG" val="#wm#"/>
  <p:tag name="KSO_WM_TAG_VERSION" val="1.0"/>
  <p:tag name="KSO_WM_TEMPLATE_CATEGORY" val="custom"/>
  <p:tag name="KSO_WM_TEMPLATE_INDEX" val="20185080"/>
  <p:tag name="KSO_WM_UNIT_CLEAR" val="0"/>
  <p:tag name="KSO_WM_UNIT_COMPATIBLE" val="0"/>
  <p:tag name="KSO_WM_UNIT_HIGHLIGHT" val="0"/>
  <p:tag name="KSO_WM_UNIT_ID" val="custom20185080_7*a*1"/>
  <p:tag name="KSO_WM_UNIT_INDEX" val="1"/>
  <p:tag name="KSO_WM_UNIT_ISCONTENTSTITLE" val="0"/>
  <p:tag name="KSO_WM_UNIT_LAYERLEVEL" val="1"/>
  <p:tag name="KSO_WM_UNIT_PRESET_TEXT" val="输入节标题"/>
  <p:tag name="KSO_WM_UNIT_TYPE" val="a"/>
  <p:tag name="KSO_WM_UNIT_VALUE" val="6"/>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9338</Words>
  <Application>WPS 演示</Application>
  <PresentationFormat>宽屏</PresentationFormat>
  <Paragraphs>398</Paragraphs>
  <Slides>39</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39</vt:i4>
      </vt:variant>
    </vt:vector>
  </HeadingPairs>
  <TitlesOfParts>
    <vt:vector size="50" baseType="lpstr">
      <vt:lpstr>Arial</vt:lpstr>
      <vt:lpstr>宋体</vt:lpstr>
      <vt:lpstr>Wingdings</vt:lpstr>
      <vt:lpstr>Wingdings</vt:lpstr>
      <vt:lpstr>楷体</vt:lpstr>
      <vt:lpstr>Arial</vt:lpstr>
      <vt:lpstr>黑体</vt:lpstr>
      <vt:lpstr>Calibri</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samsung</dc:creator>
  <cp:lastModifiedBy>Administrator</cp:lastModifiedBy>
  <cp:revision>230</cp:revision>
  <dcterms:created xsi:type="dcterms:W3CDTF">2019-06-19T02:08:00Z</dcterms:created>
  <dcterms:modified xsi:type="dcterms:W3CDTF">2023-03-16T06:48:57Z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D55AFDB5DA5E413CAAFE894E7F52D3B9</vt:lpwstr>
  </property>
</Properties>
</file>